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 id="2147483672" r:id="rId2"/>
    <p:sldMasterId id="2147483684" r:id="rId3"/>
  </p:sldMasterIdLst>
  <p:notesMasterIdLst>
    <p:notesMasterId r:id="rId46"/>
  </p:notesMasterIdLst>
  <p:sldIdLst>
    <p:sldId id="315" r:id="rId4"/>
    <p:sldId id="319" r:id="rId5"/>
    <p:sldId id="316" r:id="rId6"/>
    <p:sldId id="275" r:id="rId7"/>
    <p:sldId id="276" r:id="rId8"/>
    <p:sldId id="277" r:id="rId9"/>
    <p:sldId id="278" r:id="rId10"/>
    <p:sldId id="279" r:id="rId11"/>
    <p:sldId id="281" r:id="rId12"/>
    <p:sldId id="282" r:id="rId13"/>
    <p:sldId id="283" r:id="rId14"/>
    <p:sldId id="284" r:id="rId15"/>
    <p:sldId id="285" r:id="rId16"/>
    <p:sldId id="286" r:id="rId17"/>
    <p:sldId id="296" r:id="rId18"/>
    <p:sldId id="287" r:id="rId19"/>
    <p:sldId id="297" r:id="rId20"/>
    <p:sldId id="288" r:id="rId21"/>
    <p:sldId id="289" r:id="rId22"/>
    <p:sldId id="291" r:id="rId23"/>
    <p:sldId id="290" r:id="rId24"/>
    <p:sldId id="292" r:id="rId25"/>
    <p:sldId id="293" r:id="rId26"/>
    <p:sldId id="307" r:id="rId27"/>
    <p:sldId id="298" r:id="rId28"/>
    <p:sldId id="294" r:id="rId29"/>
    <p:sldId id="295" r:id="rId30"/>
    <p:sldId id="299" r:id="rId31"/>
    <p:sldId id="300" r:id="rId32"/>
    <p:sldId id="301" r:id="rId33"/>
    <p:sldId id="302" r:id="rId34"/>
    <p:sldId id="303" r:id="rId35"/>
    <p:sldId id="304" r:id="rId36"/>
    <p:sldId id="305" r:id="rId37"/>
    <p:sldId id="306" r:id="rId38"/>
    <p:sldId id="308" r:id="rId39"/>
    <p:sldId id="310" r:id="rId40"/>
    <p:sldId id="309" r:id="rId41"/>
    <p:sldId id="311" r:id="rId42"/>
    <p:sldId id="312" r:id="rId43"/>
    <p:sldId id="313" r:id="rId44"/>
    <p:sldId id="318" r:id="rId45"/>
  </p:sldIdLst>
  <p:sldSz cx="9144000" cy="6858000" type="screen4x3"/>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82" d="100"/>
          <a:sy n="82" d="100"/>
        </p:scale>
        <p:origin x="-1474" y="-91"/>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viewProps" Target="viewProps.xml"/><Relationship Id="rId8"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IQ"/>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7F2A6B55-59FD-45A8-8362-A404E404D290}" type="datetimeFigureOut">
              <a:rPr lang="ar-IQ" smtClean="0"/>
              <a:t>21/03/1445</a:t>
            </a:fld>
            <a:endParaRPr lang="ar-IQ"/>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IQ"/>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IQ"/>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FC73C261-2459-4FF0-B216-0D25EC07570F}" type="slidenum">
              <a:rPr lang="ar-IQ" smtClean="0"/>
              <a:t>‹#›</a:t>
            </a:fld>
            <a:endParaRPr lang="ar-IQ"/>
          </a:p>
        </p:txBody>
      </p:sp>
    </p:spTree>
    <p:extLst>
      <p:ext uri="{BB962C8B-B14F-4D97-AF65-F5344CB8AC3E}">
        <p14:creationId xmlns:p14="http://schemas.microsoft.com/office/powerpoint/2010/main" val="3127771995"/>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0452EC9-77B7-4540-8126-5E2C87A4419F}" type="datetimeFigureOut">
              <a:rPr lang="ar-IQ" smtClean="0"/>
              <a:t>21/03/1445</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C919A0F0-4886-41F9-BEBE-0A7D1DDAC655}" type="slidenum">
              <a:rPr lang="ar-IQ" smtClean="0"/>
              <a:t>‹#›</a:t>
            </a:fld>
            <a:endParaRPr lang="ar-IQ"/>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0452EC9-77B7-4540-8126-5E2C87A4419F}" type="datetimeFigureOut">
              <a:rPr lang="ar-IQ" smtClean="0"/>
              <a:t>21/03/1445</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C919A0F0-4886-41F9-BEBE-0A7D1DDAC655}" type="slidenum">
              <a:rPr lang="ar-IQ" smtClean="0"/>
              <a:t>‹#›</a:t>
            </a:fld>
            <a:endParaRPr lang="ar-IQ"/>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30452EC9-77B7-4540-8126-5E2C87A4419F}" type="datetimeFigureOut">
              <a:rPr lang="ar-IQ" smtClean="0"/>
              <a:t>21/03/1445</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C919A0F0-4886-41F9-BEBE-0A7D1DDAC655}" type="slidenum">
              <a:rPr lang="ar-IQ" smtClean="0"/>
              <a:t>‹#›</a:t>
            </a:fld>
            <a:endParaRPr lang="ar-IQ"/>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prstClr val="white"/>
              </a:solidFill>
            </a:endParaRPr>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pPr algn="l" rtl="0"/>
              <a:endParaRPr lang="en-US">
                <a:solidFill>
                  <a:prstClr val="black"/>
                </a:solidFill>
              </a:endParaRPr>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pPr algn="l" rtl="0"/>
              <a:endParaRPr lang="en-US">
                <a:solidFill>
                  <a:prstClr val="black"/>
                </a:solidFill>
              </a:endParaRPr>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algn="l" rtl="0"/>
              <a:endParaRPr lang="en-US">
                <a:solidFill>
                  <a:prstClr val="black"/>
                </a:solidFill>
              </a:endParaRPr>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algn="l" rtl="0"/>
              <a:endParaRPr lang="en-US">
                <a:solidFill>
                  <a:prstClr val="black"/>
                </a:solidFill>
              </a:endParaRPr>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pPr algn="l" rtl="0"/>
              <a:endParaRPr lang="en-US">
                <a:solidFill>
                  <a:prstClr val="black"/>
                </a:solidFill>
              </a:endParaRPr>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rtl="1"/>
            <a:fld id="{BD8C5551-7741-4CC0-9B0C-56E470E812F8}" type="datetimeFigureOut">
              <a:rPr lang="ar-IQ" smtClean="0">
                <a:solidFill>
                  <a:prstClr val="black">
                    <a:tint val="75000"/>
                  </a:prstClr>
                </a:solidFill>
              </a:rPr>
              <a:pPr rtl="1"/>
              <a:t>21/03/1445</a:t>
            </a:fld>
            <a:endParaRPr lang="ar-IQ">
              <a:solidFill>
                <a:prstClr val="black">
                  <a:tint val="75000"/>
                </a:prstClr>
              </a:solidFill>
            </a:endParaRPr>
          </a:p>
        </p:txBody>
      </p:sp>
      <p:sp>
        <p:nvSpPr>
          <p:cNvPr id="5" name="Footer Placeholder 4"/>
          <p:cNvSpPr>
            <a:spLocks noGrp="1"/>
          </p:cNvSpPr>
          <p:nvPr>
            <p:ph type="ftr" sz="quarter" idx="11"/>
          </p:nvPr>
        </p:nvSpPr>
        <p:spPr/>
        <p:txBody>
          <a:bodyPr/>
          <a:lstStyle/>
          <a:p>
            <a:pPr rtl="1"/>
            <a:endParaRPr lang="ar-IQ">
              <a:solidFill>
                <a:prstClr val="black">
                  <a:tint val="75000"/>
                </a:prstClr>
              </a:solidFill>
            </a:endParaRPr>
          </a:p>
        </p:txBody>
      </p:sp>
      <p:sp>
        <p:nvSpPr>
          <p:cNvPr id="6" name="Slide Number Placeholder 5"/>
          <p:cNvSpPr>
            <a:spLocks noGrp="1"/>
          </p:cNvSpPr>
          <p:nvPr>
            <p:ph type="sldNum" sz="quarter" idx="12"/>
          </p:nvPr>
        </p:nvSpPr>
        <p:spPr/>
        <p:txBody>
          <a:bodyPr/>
          <a:lstStyle/>
          <a:p>
            <a:pPr rtl="1"/>
            <a:fld id="{EC550AA7-0AE5-43C6-9BA5-80738328C25E}" type="slidenum">
              <a:rPr lang="ar-IQ" smtClean="0">
                <a:solidFill>
                  <a:prstClr val="black">
                    <a:tint val="75000"/>
                  </a:prstClr>
                </a:solidFill>
              </a:rPr>
              <a:pPr rtl="1"/>
              <a:t>‹#›</a:t>
            </a:fld>
            <a:endParaRPr lang="ar-IQ">
              <a:solidFill>
                <a:prstClr val="black">
                  <a:tint val="75000"/>
                </a:prstClr>
              </a:solidFill>
            </a:endParaRPr>
          </a:p>
        </p:txBody>
      </p:sp>
    </p:spTree>
    <p:extLst>
      <p:ext uri="{BB962C8B-B14F-4D97-AF65-F5344CB8AC3E}">
        <p14:creationId xmlns:p14="http://schemas.microsoft.com/office/powerpoint/2010/main" val="24993269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rtl="1"/>
            <a:fld id="{BD8C5551-7741-4CC0-9B0C-56E470E812F8}" type="datetimeFigureOut">
              <a:rPr lang="ar-IQ" smtClean="0">
                <a:solidFill>
                  <a:prstClr val="black">
                    <a:tint val="75000"/>
                  </a:prstClr>
                </a:solidFill>
              </a:rPr>
              <a:pPr rtl="1"/>
              <a:t>21/03/1445</a:t>
            </a:fld>
            <a:endParaRPr lang="ar-IQ">
              <a:solidFill>
                <a:prstClr val="black">
                  <a:tint val="75000"/>
                </a:prstClr>
              </a:solidFill>
            </a:endParaRPr>
          </a:p>
        </p:txBody>
      </p:sp>
      <p:sp>
        <p:nvSpPr>
          <p:cNvPr id="5" name="Footer Placeholder 4"/>
          <p:cNvSpPr>
            <a:spLocks noGrp="1"/>
          </p:cNvSpPr>
          <p:nvPr>
            <p:ph type="ftr" sz="quarter" idx="11"/>
          </p:nvPr>
        </p:nvSpPr>
        <p:spPr/>
        <p:txBody>
          <a:bodyPr/>
          <a:lstStyle/>
          <a:p>
            <a:pPr rtl="1"/>
            <a:endParaRPr lang="ar-IQ">
              <a:solidFill>
                <a:prstClr val="black">
                  <a:tint val="75000"/>
                </a:prstClr>
              </a:solidFill>
            </a:endParaRPr>
          </a:p>
        </p:txBody>
      </p:sp>
      <p:sp>
        <p:nvSpPr>
          <p:cNvPr id="6" name="Slide Number Placeholder 5"/>
          <p:cNvSpPr>
            <a:spLocks noGrp="1"/>
          </p:cNvSpPr>
          <p:nvPr>
            <p:ph type="sldNum" sz="quarter" idx="12"/>
          </p:nvPr>
        </p:nvSpPr>
        <p:spPr/>
        <p:txBody>
          <a:bodyPr/>
          <a:lstStyle/>
          <a:p>
            <a:pPr rtl="1"/>
            <a:fld id="{EC550AA7-0AE5-43C6-9BA5-80738328C25E}" type="slidenum">
              <a:rPr lang="ar-IQ" smtClean="0">
                <a:solidFill>
                  <a:prstClr val="black">
                    <a:tint val="75000"/>
                  </a:prstClr>
                </a:solidFill>
              </a:rPr>
              <a:pPr rtl="1"/>
              <a:t>‹#›</a:t>
            </a:fld>
            <a:endParaRPr lang="ar-IQ">
              <a:solidFill>
                <a:prstClr val="black">
                  <a:tint val="75000"/>
                </a:prstClr>
              </a:solidFill>
            </a:endParaRPr>
          </a:p>
        </p:txBody>
      </p:sp>
      <p:sp>
        <p:nvSpPr>
          <p:cNvPr id="7" name="Title 6"/>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5652592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prstClr val="white"/>
              </a:solidFill>
            </a:endParaRPr>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pPr algn="l" rtl="0"/>
            <a:endParaRPr lang="en-US">
              <a:solidFill>
                <a:prstClr val="black"/>
              </a:solidFill>
            </a:endParaRPr>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pPr algn="l" rtl="0"/>
            <a:endParaRPr lang="en-US">
              <a:solidFill>
                <a:prstClr val="black"/>
              </a:solidFill>
            </a:endParaRPr>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algn="l" rtl="0"/>
            <a:endParaRPr lang="en-US">
              <a:solidFill>
                <a:prstClr val="black"/>
              </a:solidFill>
            </a:endParaRPr>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algn="l" rtl="0"/>
            <a:endParaRPr lang="en-US">
              <a:solidFill>
                <a:prstClr val="black"/>
              </a:solidFill>
            </a:endParaRPr>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pPr algn="l" rtl="0"/>
            <a:endParaRPr lang="en-US">
              <a:solidFill>
                <a:prstClr val="black"/>
              </a:solidFill>
            </a:endParaRPr>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rtl="1"/>
            <a:fld id="{BD8C5551-7741-4CC0-9B0C-56E470E812F8}" type="datetimeFigureOut">
              <a:rPr lang="ar-IQ" smtClean="0">
                <a:solidFill>
                  <a:prstClr val="black">
                    <a:tint val="75000"/>
                  </a:prstClr>
                </a:solidFill>
              </a:rPr>
              <a:pPr rtl="1"/>
              <a:t>21/03/1445</a:t>
            </a:fld>
            <a:endParaRPr lang="ar-IQ">
              <a:solidFill>
                <a:prstClr val="black">
                  <a:tint val="75000"/>
                </a:prstClr>
              </a:solidFill>
            </a:endParaRPr>
          </a:p>
        </p:txBody>
      </p:sp>
      <p:sp>
        <p:nvSpPr>
          <p:cNvPr id="5" name="Footer Placeholder 4"/>
          <p:cNvSpPr>
            <a:spLocks noGrp="1"/>
          </p:cNvSpPr>
          <p:nvPr>
            <p:ph type="ftr" sz="quarter" idx="11"/>
          </p:nvPr>
        </p:nvSpPr>
        <p:spPr/>
        <p:txBody>
          <a:bodyPr/>
          <a:lstStyle/>
          <a:p>
            <a:pPr rtl="1"/>
            <a:endParaRPr lang="ar-IQ">
              <a:solidFill>
                <a:prstClr val="black">
                  <a:tint val="75000"/>
                </a:prstClr>
              </a:solidFill>
            </a:endParaRPr>
          </a:p>
        </p:txBody>
      </p:sp>
      <p:sp>
        <p:nvSpPr>
          <p:cNvPr id="6" name="Slide Number Placeholder 5"/>
          <p:cNvSpPr>
            <a:spLocks noGrp="1"/>
          </p:cNvSpPr>
          <p:nvPr>
            <p:ph type="sldNum" sz="quarter" idx="12"/>
          </p:nvPr>
        </p:nvSpPr>
        <p:spPr/>
        <p:txBody>
          <a:bodyPr/>
          <a:lstStyle/>
          <a:p>
            <a:pPr rtl="1"/>
            <a:fld id="{EC550AA7-0AE5-43C6-9BA5-80738328C25E}" type="slidenum">
              <a:rPr lang="ar-IQ" smtClean="0">
                <a:solidFill>
                  <a:prstClr val="black">
                    <a:tint val="75000"/>
                  </a:prstClr>
                </a:solidFill>
              </a:rPr>
              <a:pPr rtl="1"/>
              <a:t>‹#›</a:t>
            </a:fld>
            <a:endParaRPr lang="ar-IQ">
              <a:solidFill>
                <a:prstClr val="black">
                  <a:tint val="75000"/>
                </a:prstClr>
              </a:solidFill>
            </a:endParaRPr>
          </a:p>
        </p:txBody>
      </p:sp>
    </p:spTree>
    <p:extLst>
      <p:ext uri="{BB962C8B-B14F-4D97-AF65-F5344CB8AC3E}">
        <p14:creationId xmlns:p14="http://schemas.microsoft.com/office/powerpoint/2010/main" val="21924890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pPr rtl="1"/>
            <a:fld id="{BD8C5551-7741-4CC0-9B0C-56E470E812F8}" type="datetimeFigureOut">
              <a:rPr lang="ar-IQ" smtClean="0">
                <a:solidFill>
                  <a:prstClr val="black">
                    <a:tint val="75000"/>
                  </a:prstClr>
                </a:solidFill>
              </a:rPr>
              <a:pPr rtl="1"/>
              <a:t>21/03/1445</a:t>
            </a:fld>
            <a:endParaRPr lang="ar-IQ">
              <a:solidFill>
                <a:prstClr val="black">
                  <a:tint val="75000"/>
                </a:prstClr>
              </a:solidFill>
            </a:endParaRPr>
          </a:p>
        </p:txBody>
      </p:sp>
      <p:sp>
        <p:nvSpPr>
          <p:cNvPr id="6" name="Footer Placeholder 5"/>
          <p:cNvSpPr>
            <a:spLocks noGrp="1"/>
          </p:cNvSpPr>
          <p:nvPr>
            <p:ph type="ftr" sz="quarter" idx="11"/>
          </p:nvPr>
        </p:nvSpPr>
        <p:spPr/>
        <p:txBody>
          <a:bodyPr/>
          <a:lstStyle/>
          <a:p>
            <a:pPr rtl="1"/>
            <a:endParaRPr lang="ar-IQ">
              <a:solidFill>
                <a:prstClr val="black">
                  <a:tint val="75000"/>
                </a:prstClr>
              </a:solidFill>
            </a:endParaRPr>
          </a:p>
        </p:txBody>
      </p:sp>
      <p:sp>
        <p:nvSpPr>
          <p:cNvPr id="7" name="Slide Number Placeholder 6"/>
          <p:cNvSpPr>
            <a:spLocks noGrp="1"/>
          </p:cNvSpPr>
          <p:nvPr>
            <p:ph type="sldNum" sz="quarter" idx="12"/>
          </p:nvPr>
        </p:nvSpPr>
        <p:spPr/>
        <p:txBody>
          <a:bodyPr/>
          <a:lstStyle/>
          <a:p>
            <a:pPr rtl="1"/>
            <a:fld id="{EC550AA7-0AE5-43C6-9BA5-80738328C25E}" type="slidenum">
              <a:rPr lang="ar-IQ" smtClean="0">
                <a:solidFill>
                  <a:prstClr val="black">
                    <a:tint val="75000"/>
                  </a:prstClr>
                </a:solidFill>
              </a:rPr>
              <a:pPr rtl="1"/>
              <a:t>‹#›</a:t>
            </a:fld>
            <a:endParaRPr lang="ar-IQ">
              <a:solidFill>
                <a:prstClr val="black">
                  <a:tint val="75000"/>
                </a:prstClr>
              </a:solidFill>
            </a:endParaRPr>
          </a:p>
        </p:txBody>
      </p:sp>
      <p:sp>
        <p:nvSpPr>
          <p:cNvPr id="9" name="Content Placeholder 8"/>
          <p:cNvSpPr>
            <a:spLocks noGrp="1"/>
          </p:cNvSpPr>
          <p:nvPr>
            <p:ph sz="quarter" idx="13"/>
          </p:nvPr>
        </p:nvSpPr>
        <p:spPr>
          <a:xfrm>
            <a:off x="676655"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263047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rtl="1"/>
            <a:fld id="{BD8C5551-7741-4CC0-9B0C-56E470E812F8}" type="datetimeFigureOut">
              <a:rPr lang="ar-IQ" smtClean="0">
                <a:solidFill>
                  <a:prstClr val="black">
                    <a:tint val="75000"/>
                  </a:prstClr>
                </a:solidFill>
              </a:rPr>
              <a:pPr rtl="1"/>
              <a:t>21/03/1445</a:t>
            </a:fld>
            <a:endParaRPr lang="ar-IQ">
              <a:solidFill>
                <a:prstClr val="black">
                  <a:tint val="75000"/>
                </a:prstClr>
              </a:solidFill>
            </a:endParaRPr>
          </a:p>
        </p:txBody>
      </p:sp>
      <p:sp>
        <p:nvSpPr>
          <p:cNvPr id="8" name="Footer Placeholder 7"/>
          <p:cNvSpPr>
            <a:spLocks noGrp="1"/>
          </p:cNvSpPr>
          <p:nvPr>
            <p:ph type="ftr" sz="quarter" idx="11"/>
          </p:nvPr>
        </p:nvSpPr>
        <p:spPr/>
        <p:txBody>
          <a:bodyPr/>
          <a:lstStyle/>
          <a:p>
            <a:pPr rtl="1"/>
            <a:endParaRPr lang="ar-IQ">
              <a:solidFill>
                <a:prstClr val="black">
                  <a:tint val="75000"/>
                </a:prstClr>
              </a:solidFill>
            </a:endParaRPr>
          </a:p>
        </p:txBody>
      </p:sp>
      <p:sp>
        <p:nvSpPr>
          <p:cNvPr id="9" name="Slide Number Placeholder 8"/>
          <p:cNvSpPr>
            <a:spLocks noGrp="1"/>
          </p:cNvSpPr>
          <p:nvPr>
            <p:ph type="sldNum" sz="quarter" idx="12"/>
          </p:nvPr>
        </p:nvSpPr>
        <p:spPr/>
        <p:txBody>
          <a:bodyPr/>
          <a:lstStyle/>
          <a:p>
            <a:pPr rtl="1"/>
            <a:fld id="{EC550AA7-0AE5-43C6-9BA5-80738328C25E}" type="slidenum">
              <a:rPr lang="ar-IQ" smtClean="0">
                <a:solidFill>
                  <a:prstClr val="black">
                    <a:tint val="75000"/>
                  </a:prstClr>
                </a:solidFill>
              </a:rPr>
              <a:pPr rtl="1"/>
              <a:t>‹#›</a:t>
            </a:fld>
            <a:endParaRPr lang="ar-IQ">
              <a:solidFill>
                <a:prstClr val="black">
                  <a:tint val="75000"/>
                </a:prstClr>
              </a:solidFill>
            </a:endParaRPr>
          </a:p>
        </p:txBody>
      </p:sp>
    </p:spTree>
    <p:extLst>
      <p:ext uri="{BB962C8B-B14F-4D97-AF65-F5344CB8AC3E}">
        <p14:creationId xmlns:p14="http://schemas.microsoft.com/office/powerpoint/2010/main" val="267705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rtl="1"/>
            <a:fld id="{BD8C5551-7741-4CC0-9B0C-56E470E812F8}" type="datetimeFigureOut">
              <a:rPr lang="ar-IQ" smtClean="0">
                <a:solidFill>
                  <a:prstClr val="black">
                    <a:tint val="75000"/>
                  </a:prstClr>
                </a:solidFill>
              </a:rPr>
              <a:pPr rtl="1"/>
              <a:t>21/03/1445</a:t>
            </a:fld>
            <a:endParaRPr lang="ar-IQ">
              <a:solidFill>
                <a:prstClr val="black">
                  <a:tint val="75000"/>
                </a:prstClr>
              </a:solidFill>
            </a:endParaRPr>
          </a:p>
        </p:txBody>
      </p:sp>
      <p:sp>
        <p:nvSpPr>
          <p:cNvPr id="4" name="Footer Placeholder 3"/>
          <p:cNvSpPr>
            <a:spLocks noGrp="1"/>
          </p:cNvSpPr>
          <p:nvPr>
            <p:ph type="ftr" sz="quarter" idx="11"/>
          </p:nvPr>
        </p:nvSpPr>
        <p:spPr/>
        <p:txBody>
          <a:bodyPr/>
          <a:lstStyle/>
          <a:p>
            <a:pPr rtl="1"/>
            <a:endParaRPr lang="ar-IQ">
              <a:solidFill>
                <a:prstClr val="black">
                  <a:tint val="75000"/>
                </a:prstClr>
              </a:solidFill>
            </a:endParaRPr>
          </a:p>
        </p:txBody>
      </p:sp>
      <p:sp>
        <p:nvSpPr>
          <p:cNvPr id="5" name="Slide Number Placeholder 4"/>
          <p:cNvSpPr>
            <a:spLocks noGrp="1"/>
          </p:cNvSpPr>
          <p:nvPr>
            <p:ph type="sldNum" sz="quarter" idx="12"/>
          </p:nvPr>
        </p:nvSpPr>
        <p:spPr/>
        <p:txBody>
          <a:bodyPr/>
          <a:lstStyle/>
          <a:p>
            <a:pPr rtl="1"/>
            <a:fld id="{EC550AA7-0AE5-43C6-9BA5-80738328C25E}" type="slidenum">
              <a:rPr lang="ar-IQ" smtClean="0">
                <a:solidFill>
                  <a:prstClr val="black">
                    <a:tint val="75000"/>
                  </a:prstClr>
                </a:solidFill>
              </a:rPr>
              <a:pPr rtl="1"/>
              <a:t>‹#›</a:t>
            </a:fld>
            <a:endParaRPr lang="ar-IQ">
              <a:solidFill>
                <a:prstClr val="black">
                  <a:tint val="75000"/>
                </a:prstClr>
              </a:solidFill>
            </a:endParaRPr>
          </a:p>
        </p:txBody>
      </p:sp>
    </p:spTree>
    <p:extLst>
      <p:ext uri="{BB962C8B-B14F-4D97-AF65-F5344CB8AC3E}">
        <p14:creationId xmlns:p14="http://schemas.microsoft.com/office/powerpoint/2010/main" val="16743410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prstClr val="white"/>
              </a:solidFill>
            </a:endParaRPr>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pPr algn="l" rtl="0"/>
              <a:endParaRPr lang="en-US">
                <a:solidFill>
                  <a:prstClr val="black"/>
                </a:solidFill>
              </a:endParaRPr>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pPr algn="l" rtl="0"/>
              <a:endParaRPr lang="en-US">
                <a:solidFill>
                  <a:prstClr val="black"/>
                </a:solidFill>
              </a:endParaRPr>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algn="l" rtl="0"/>
              <a:endParaRPr lang="en-US">
                <a:solidFill>
                  <a:prstClr val="black"/>
                </a:solidFill>
              </a:endParaRPr>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algn="l" rtl="0"/>
              <a:endParaRPr lang="en-US">
                <a:solidFill>
                  <a:prstClr val="black"/>
                </a:solidFill>
              </a:endParaRPr>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pPr algn="l" rtl="0"/>
              <a:endParaRPr lang="en-US">
                <a:solidFill>
                  <a:prstClr val="black"/>
                </a:solidFill>
              </a:endParaRPr>
            </a:p>
          </p:txBody>
        </p:sp>
      </p:grpSp>
      <p:sp>
        <p:nvSpPr>
          <p:cNvPr id="2" name="Date Placeholder 1"/>
          <p:cNvSpPr>
            <a:spLocks noGrp="1"/>
          </p:cNvSpPr>
          <p:nvPr>
            <p:ph type="dt" sz="half" idx="10"/>
          </p:nvPr>
        </p:nvSpPr>
        <p:spPr/>
        <p:txBody>
          <a:bodyPr/>
          <a:lstStyle/>
          <a:p>
            <a:pPr rtl="1"/>
            <a:fld id="{BD8C5551-7741-4CC0-9B0C-56E470E812F8}" type="datetimeFigureOut">
              <a:rPr lang="ar-IQ" smtClean="0">
                <a:solidFill>
                  <a:prstClr val="black">
                    <a:tint val="75000"/>
                  </a:prstClr>
                </a:solidFill>
              </a:rPr>
              <a:pPr rtl="1"/>
              <a:t>21/03/1445</a:t>
            </a:fld>
            <a:endParaRPr lang="ar-IQ">
              <a:solidFill>
                <a:prstClr val="black">
                  <a:tint val="75000"/>
                </a:prstClr>
              </a:solidFill>
            </a:endParaRPr>
          </a:p>
        </p:txBody>
      </p:sp>
      <p:sp>
        <p:nvSpPr>
          <p:cNvPr id="3" name="Footer Placeholder 2"/>
          <p:cNvSpPr>
            <a:spLocks noGrp="1"/>
          </p:cNvSpPr>
          <p:nvPr>
            <p:ph type="ftr" sz="quarter" idx="11"/>
          </p:nvPr>
        </p:nvSpPr>
        <p:spPr/>
        <p:txBody>
          <a:bodyPr/>
          <a:lstStyle/>
          <a:p>
            <a:pPr rtl="1"/>
            <a:endParaRPr lang="ar-IQ">
              <a:solidFill>
                <a:prstClr val="black">
                  <a:tint val="75000"/>
                </a:prstClr>
              </a:solidFill>
            </a:endParaRPr>
          </a:p>
        </p:txBody>
      </p:sp>
      <p:sp>
        <p:nvSpPr>
          <p:cNvPr id="4" name="Slide Number Placeholder 3"/>
          <p:cNvSpPr>
            <a:spLocks noGrp="1"/>
          </p:cNvSpPr>
          <p:nvPr>
            <p:ph type="sldNum" sz="quarter" idx="12"/>
          </p:nvPr>
        </p:nvSpPr>
        <p:spPr/>
        <p:txBody>
          <a:bodyPr/>
          <a:lstStyle/>
          <a:p>
            <a:pPr rtl="1"/>
            <a:fld id="{EC550AA7-0AE5-43C6-9BA5-80738328C25E}" type="slidenum">
              <a:rPr lang="ar-IQ" smtClean="0">
                <a:solidFill>
                  <a:prstClr val="black">
                    <a:tint val="75000"/>
                  </a:prstClr>
                </a:solidFill>
              </a:rPr>
              <a:pPr rtl="1"/>
              <a:t>‹#›</a:t>
            </a:fld>
            <a:endParaRPr lang="ar-IQ">
              <a:solidFill>
                <a:prstClr val="black">
                  <a:tint val="75000"/>
                </a:prstClr>
              </a:solidFill>
            </a:endParaRPr>
          </a:p>
        </p:txBody>
      </p:sp>
    </p:spTree>
    <p:extLst>
      <p:ext uri="{BB962C8B-B14F-4D97-AF65-F5344CB8AC3E}">
        <p14:creationId xmlns:p14="http://schemas.microsoft.com/office/powerpoint/2010/main" val="4439325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prstClr val="white"/>
              </a:solidFill>
            </a:endParaRPr>
          </a:p>
        </p:txBody>
      </p:sp>
      <p:sp>
        <p:nvSpPr>
          <p:cNvPr id="5" name="Date Placeholder 4"/>
          <p:cNvSpPr>
            <a:spLocks noGrp="1"/>
          </p:cNvSpPr>
          <p:nvPr>
            <p:ph type="dt" sz="half" idx="10"/>
          </p:nvPr>
        </p:nvSpPr>
        <p:spPr/>
        <p:txBody>
          <a:bodyPr/>
          <a:lstStyle/>
          <a:p>
            <a:pPr rtl="1"/>
            <a:fld id="{BD8C5551-7741-4CC0-9B0C-56E470E812F8}" type="datetimeFigureOut">
              <a:rPr lang="ar-IQ" smtClean="0">
                <a:solidFill>
                  <a:prstClr val="black">
                    <a:tint val="75000"/>
                  </a:prstClr>
                </a:solidFill>
              </a:rPr>
              <a:pPr rtl="1"/>
              <a:t>21/03/1445</a:t>
            </a:fld>
            <a:endParaRPr lang="ar-IQ">
              <a:solidFill>
                <a:prstClr val="black">
                  <a:tint val="75000"/>
                </a:prstClr>
              </a:solidFill>
            </a:endParaRPr>
          </a:p>
        </p:txBody>
      </p:sp>
      <p:sp>
        <p:nvSpPr>
          <p:cNvPr id="6" name="Footer Placeholder 5"/>
          <p:cNvSpPr>
            <a:spLocks noGrp="1"/>
          </p:cNvSpPr>
          <p:nvPr>
            <p:ph type="ftr" sz="quarter" idx="11"/>
          </p:nvPr>
        </p:nvSpPr>
        <p:spPr/>
        <p:txBody>
          <a:bodyPr/>
          <a:lstStyle/>
          <a:p>
            <a:pPr rtl="1"/>
            <a:endParaRPr lang="ar-IQ">
              <a:solidFill>
                <a:prstClr val="black">
                  <a:tint val="75000"/>
                </a:prstClr>
              </a:solidFill>
            </a:endParaRPr>
          </a:p>
        </p:txBody>
      </p:sp>
      <p:sp>
        <p:nvSpPr>
          <p:cNvPr id="7" name="Slide Number Placeholder 6"/>
          <p:cNvSpPr>
            <a:spLocks noGrp="1"/>
          </p:cNvSpPr>
          <p:nvPr>
            <p:ph type="sldNum" sz="quarter" idx="12"/>
          </p:nvPr>
        </p:nvSpPr>
        <p:spPr/>
        <p:txBody>
          <a:bodyPr/>
          <a:lstStyle/>
          <a:p>
            <a:pPr rtl="1"/>
            <a:fld id="{EC550AA7-0AE5-43C6-9BA5-80738328C25E}" type="slidenum">
              <a:rPr lang="ar-IQ" smtClean="0">
                <a:solidFill>
                  <a:prstClr val="black">
                    <a:tint val="75000"/>
                  </a:prstClr>
                </a:solidFill>
              </a:rPr>
              <a:pPr rtl="1"/>
              <a:t>‹#›</a:t>
            </a:fld>
            <a:endParaRPr lang="ar-IQ">
              <a:solidFill>
                <a:prstClr val="black">
                  <a:tint val="75000"/>
                </a:prstClr>
              </a:solidFill>
            </a:endParaRPr>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pPr algn="l" rtl="0"/>
              <a:endParaRPr lang="en-US">
                <a:solidFill>
                  <a:prstClr val="black"/>
                </a:solidFill>
              </a:endParaRPr>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pPr algn="l" rtl="0"/>
              <a:endParaRPr lang="en-US">
                <a:solidFill>
                  <a:prstClr val="black"/>
                </a:solidFill>
              </a:endParaRPr>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algn="l" rtl="0"/>
              <a:endParaRPr lang="en-US">
                <a:solidFill>
                  <a:prstClr val="black"/>
                </a:solidFill>
              </a:endParaRPr>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algn="l" rtl="0"/>
              <a:endParaRPr lang="en-US">
                <a:solidFill>
                  <a:prstClr val="black"/>
                </a:solidFill>
              </a:endParaRPr>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pPr algn="l" rtl="0"/>
              <a:endParaRPr lang="en-US">
                <a:solidFill>
                  <a:prstClr val="black"/>
                </a:solidFill>
              </a:endParaRPr>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191719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0452EC9-77B7-4540-8126-5E2C87A4419F}" type="datetimeFigureOut">
              <a:rPr lang="ar-IQ" smtClean="0"/>
              <a:t>21/03/1445</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C919A0F0-4886-41F9-BEBE-0A7D1DDAC655}" type="slidenum">
              <a:rPr lang="ar-IQ" smtClean="0"/>
              <a:t>‹#›</a:t>
            </a:fld>
            <a:endParaRPr lang="ar-IQ"/>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prstClr val="white"/>
              </a:solidFill>
            </a:endParaRPr>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pPr algn="l" rtl="0"/>
              <a:endParaRPr lang="en-US">
                <a:solidFill>
                  <a:prstClr val="black"/>
                </a:solidFill>
              </a:endParaRPr>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pPr algn="l" rtl="0"/>
              <a:endParaRPr lang="en-US">
                <a:solidFill>
                  <a:prstClr val="black"/>
                </a:solidFill>
              </a:endParaRPr>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algn="l" rtl="0"/>
              <a:endParaRPr lang="en-US">
                <a:solidFill>
                  <a:prstClr val="black"/>
                </a:solidFill>
              </a:endParaRPr>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algn="l" rtl="0"/>
              <a:endParaRPr lang="en-US">
                <a:solidFill>
                  <a:prstClr val="black"/>
                </a:solidFill>
              </a:endParaRPr>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pPr algn="l" rtl="0"/>
              <a:endParaRPr lang="en-US">
                <a:solidFill>
                  <a:prstClr val="black"/>
                </a:solidFill>
              </a:endParaRPr>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rtl="1"/>
            <a:fld id="{BD8C5551-7741-4CC0-9B0C-56E470E812F8}" type="datetimeFigureOut">
              <a:rPr lang="ar-IQ" smtClean="0">
                <a:solidFill>
                  <a:prstClr val="black">
                    <a:tint val="75000"/>
                  </a:prstClr>
                </a:solidFill>
              </a:rPr>
              <a:pPr rtl="1"/>
              <a:t>21/03/1445</a:t>
            </a:fld>
            <a:endParaRPr lang="ar-IQ">
              <a:solidFill>
                <a:prstClr val="black">
                  <a:tint val="75000"/>
                </a:prstClr>
              </a:solidFill>
            </a:endParaRPr>
          </a:p>
        </p:txBody>
      </p:sp>
      <p:sp>
        <p:nvSpPr>
          <p:cNvPr id="6" name="Footer Placeholder 5"/>
          <p:cNvSpPr>
            <a:spLocks noGrp="1"/>
          </p:cNvSpPr>
          <p:nvPr>
            <p:ph type="ftr" sz="quarter" idx="11"/>
          </p:nvPr>
        </p:nvSpPr>
        <p:spPr/>
        <p:txBody>
          <a:bodyPr/>
          <a:lstStyle/>
          <a:p>
            <a:pPr rtl="1"/>
            <a:endParaRPr lang="ar-IQ">
              <a:solidFill>
                <a:prstClr val="black">
                  <a:tint val="75000"/>
                </a:prstClr>
              </a:solidFill>
            </a:endParaRPr>
          </a:p>
        </p:txBody>
      </p:sp>
      <p:sp>
        <p:nvSpPr>
          <p:cNvPr id="7" name="Slide Number Placeholder 6"/>
          <p:cNvSpPr>
            <a:spLocks noGrp="1"/>
          </p:cNvSpPr>
          <p:nvPr>
            <p:ph type="sldNum" sz="quarter" idx="12"/>
          </p:nvPr>
        </p:nvSpPr>
        <p:spPr/>
        <p:txBody>
          <a:bodyPr/>
          <a:lstStyle/>
          <a:p>
            <a:pPr rtl="1"/>
            <a:fld id="{EC550AA7-0AE5-43C6-9BA5-80738328C25E}" type="slidenum">
              <a:rPr lang="ar-IQ" smtClean="0">
                <a:solidFill>
                  <a:prstClr val="black">
                    <a:tint val="75000"/>
                  </a:prstClr>
                </a:solidFill>
              </a:rPr>
              <a:pPr rtl="1"/>
              <a:t>‹#›</a:t>
            </a:fld>
            <a:endParaRPr lang="ar-IQ">
              <a:solidFill>
                <a:prstClr val="black">
                  <a:tint val="75000"/>
                </a:prstClr>
              </a:solidFill>
            </a:endParaRPr>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Tree>
    <p:extLst>
      <p:ext uri="{BB962C8B-B14F-4D97-AF65-F5344CB8AC3E}">
        <p14:creationId xmlns:p14="http://schemas.microsoft.com/office/powerpoint/2010/main" val="18584131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rtl="1"/>
            <a:fld id="{BD8C5551-7741-4CC0-9B0C-56E470E812F8}" type="datetimeFigureOut">
              <a:rPr lang="ar-IQ" smtClean="0">
                <a:solidFill>
                  <a:prstClr val="black">
                    <a:tint val="75000"/>
                  </a:prstClr>
                </a:solidFill>
              </a:rPr>
              <a:pPr rtl="1"/>
              <a:t>21/03/1445</a:t>
            </a:fld>
            <a:endParaRPr lang="ar-IQ">
              <a:solidFill>
                <a:prstClr val="black">
                  <a:tint val="75000"/>
                </a:prstClr>
              </a:solidFill>
            </a:endParaRPr>
          </a:p>
        </p:txBody>
      </p:sp>
      <p:sp>
        <p:nvSpPr>
          <p:cNvPr id="5" name="Footer Placeholder 4"/>
          <p:cNvSpPr>
            <a:spLocks noGrp="1"/>
          </p:cNvSpPr>
          <p:nvPr>
            <p:ph type="ftr" sz="quarter" idx="11"/>
          </p:nvPr>
        </p:nvSpPr>
        <p:spPr/>
        <p:txBody>
          <a:bodyPr/>
          <a:lstStyle/>
          <a:p>
            <a:pPr rtl="1"/>
            <a:endParaRPr lang="ar-IQ">
              <a:solidFill>
                <a:prstClr val="black">
                  <a:tint val="75000"/>
                </a:prstClr>
              </a:solidFill>
            </a:endParaRPr>
          </a:p>
        </p:txBody>
      </p:sp>
      <p:sp>
        <p:nvSpPr>
          <p:cNvPr id="6" name="Slide Number Placeholder 5"/>
          <p:cNvSpPr>
            <a:spLocks noGrp="1"/>
          </p:cNvSpPr>
          <p:nvPr>
            <p:ph type="sldNum" sz="quarter" idx="12"/>
          </p:nvPr>
        </p:nvSpPr>
        <p:spPr/>
        <p:txBody>
          <a:bodyPr/>
          <a:lstStyle/>
          <a:p>
            <a:pPr rtl="1"/>
            <a:fld id="{EC550AA7-0AE5-43C6-9BA5-80738328C25E}" type="slidenum">
              <a:rPr lang="ar-IQ" smtClean="0">
                <a:solidFill>
                  <a:prstClr val="black">
                    <a:tint val="75000"/>
                  </a:prstClr>
                </a:solidFill>
              </a:rPr>
              <a:pPr rtl="1"/>
              <a:t>‹#›</a:t>
            </a:fld>
            <a:endParaRPr lang="ar-IQ">
              <a:solidFill>
                <a:prstClr val="black">
                  <a:tint val="75000"/>
                </a:prstClr>
              </a:solidFill>
            </a:endParaRPr>
          </a:p>
        </p:txBody>
      </p:sp>
    </p:spTree>
    <p:extLst>
      <p:ext uri="{BB962C8B-B14F-4D97-AF65-F5344CB8AC3E}">
        <p14:creationId xmlns:p14="http://schemas.microsoft.com/office/powerpoint/2010/main" val="40332466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prstClr val="white"/>
              </a:solidFill>
            </a:endParaRPr>
          </a:p>
        </p:txBody>
      </p:sp>
      <p:sp>
        <p:nvSpPr>
          <p:cNvPr id="4" name="Date Placeholder 3"/>
          <p:cNvSpPr>
            <a:spLocks noGrp="1"/>
          </p:cNvSpPr>
          <p:nvPr>
            <p:ph type="dt" sz="half" idx="10"/>
          </p:nvPr>
        </p:nvSpPr>
        <p:spPr/>
        <p:txBody>
          <a:bodyPr/>
          <a:lstStyle/>
          <a:p>
            <a:pPr rtl="1"/>
            <a:fld id="{BD8C5551-7741-4CC0-9B0C-56E470E812F8}" type="datetimeFigureOut">
              <a:rPr lang="ar-IQ" smtClean="0">
                <a:solidFill>
                  <a:prstClr val="black">
                    <a:tint val="75000"/>
                  </a:prstClr>
                </a:solidFill>
              </a:rPr>
              <a:pPr rtl="1"/>
              <a:t>21/03/1445</a:t>
            </a:fld>
            <a:endParaRPr lang="ar-IQ">
              <a:solidFill>
                <a:prstClr val="black">
                  <a:tint val="75000"/>
                </a:prstClr>
              </a:solidFill>
            </a:endParaRPr>
          </a:p>
        </p:txBody>
      </p:sp>
      <p:sp>
        <p:nvSpPr>
          <p:cNvPr id="5" name="Footer Placeholder 4"/>
          <p:cNvSpPr>
            <a:spLocks noGrp="1"/>
          </p:cNvSpPr>
          <p:nvPr>
            <p:ph type="ftr" sz="quarter" idx="11"/>
          </p:nvPr>
        </p:nvSpPr>
        <p:spPr/>
        <p:txBody>
          <a:bodyPr/>
          <a:lstStyle/>
          <a:p>
            <a:pPr rtl="1"/>
            <a:endParaRPr lang="ar-IQ">
              <a:solidFill>
                <a:prstClr val="black">
                  <a:tint val="75000"/>
                </a:prstClr>
              </a:solidFill>
            </a:endParaRPr>
          </a:p>
        </p:txBody>
      </p:sp>
      <p:sp>
        <p:nvSpPr>
          <p:cNvPr id="6" name="Slide Number Placeholder 5"/>
          <p:cNvSpPr>
            <a:spLocks noGrp="1"/>
          </p:cNvSpPr>
          <p:nvPr>
            <p:ph type="sldNum" sz="quarter" idx="12"/>
          </p:nvPr>
        </p:nvSpPr>
        <p:spPr/>
        <p:txBody>
          <a:bodyPr/>
          <a:lstStyle/>
          <a:p>
            <a:pPr rtl="1"/>
            <a:fld id="{EC550AA7-0AE5-43C6-9BA5-80738328C25E}" type="slidenum">
              <a:rPr lang="ar-IQ" smtClean="0">
                <a:solidFill>
                  <a:prstClr val="black">
                    <a:tint val="75000"/>
                  </a:prstClr>
                </a:solidFill>
              </a:rPr>
              <a:pPr rtl="1"/>
              <a:t>‹#›</a:t>
            </a:fld>
            <a:endParaRPr lang="ar-IQ">
              <a:solidFill>
                <a:prstClr val="black">
                  <a:tint val="75000"/>
                </a:prstClr>
              </a:solidFill>
            </a:endParaRPr>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pPr algn="l" rtl="0"/>
              <a:endParaRPr lang="en-US">
                <a:solidFill>
                  <a:prstClr val="black"/>
                </a:solidFill>
              </a:endParaRPr>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pPr algn="l" rtl="0"/>
              <a:endParaRPr lang="en-US">
                <a:solidFill>
                  <a:prstClr val="black"/>
                </a:solidFill>
              </a:endParaRPr>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algn="l" rtl="0"/>
              <a:endParaRPr lang="en-US">
                <a:solidFill>
                  <a:prstClr val="black"/>
                </a:solidFill>
              </a:endParaRPr>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algn="l" rtl="0"/>
              <a:endParaRPr lang="en-US">
                <a:solidFill>
                  <a:prstClr val="black"/>
                </a:solidFill>
              </a:endParaRPr>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pPr algn="l" rtl="0"/>
              <a:endParaRPr lang="en-US">
                <a:solidFill>
                  <a:prstClr val="black"/>
                </a:solidFill>
              </a:endParaRPr>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6514017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rgbClr val="FFFFFF"/>
              </a:solidFill>
            </a:endParaRPr>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rgbClr val="FFFFFF"/>
              </a:solidFill>
            </a:endParaRPr>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en-US" smtClean="0"/>
              <a:t>Click to edit Master title style</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subtitle style</a:t>
            </a:r>
            <a:endParaRPr lang="en-US" dirty="0"/>
          </a:p>
        </p:txBody>
      </p:sp>
      <p:sp>
        <p:nvSpPr>
          <p:cNvPr id="4" name="Date Placeholder 3"/>
          <p:cNvSpPr>
            <a:spLocks noGrp="1"/>
          </p:cNvSpPr>
          <p:nvPr>
            <p:ph type="dt" sz="half" idx="10"/>
          </p:nvPr>
        </p:nvSpPr>
        <p:spPr/>
        <p:txBody>
          <a:bodyPr/>
          <a:lstStyle/>
          <a:p>
            <a:pPr rtl="1"/>
            <a:fld id="{BD8C5551-7741-4CC0-9B0C-56E470E812F8}" type="datetimeFigureOut">
              <a:rPr lang="ar-IQ" smtClean="0">
                <a:solidFill>
                  <a:prstClr val="black">
                    <a:tint val="75000"/>
                  </a:prstClr>
                </a:solidFill>
              </a:rPr>
              <a:pPr rtl="1"/>
              <a:t>21/03/1445</a:t>
            </a:fld>
            <a:endParaRPr lang="ar-IQ">
              <a:solidFill>
                <a:prstClr val="black">
                  <a:tint val="75000"/>
                </a:prstClr>
              </a:solidFill>
            </a:endParaRPr>
          </a:p>
        </p:txBody>
      </p:sp>
      <p:sp>
        <p:nvSpPr>
          <p:cNvPr id="5" name="Footer Placeholder 4"/>
          <p:cNvSpPr>
            <a:spLocks noGrp="1"/>
          </p:cNvSpPr>
          <p:nvPr>
            <p:ph type="ftr" sz="quarter" idx="11"/>
          </p:nvPr>
        </p:nvSpPr>
        <p:spPr/>
        <p:txBody>
          <a:bodyPr/>
          <a:lstStyle/>
          <a:p>
            <a:pPr rtl="1"/>
            <a:endParaRPr lang="ar-IQ">
              <a:solidFill>
                <a:prstClr val="black">
                  <a:tint val="75000"/>
                </a:prstClr>
              </a:solidFill>
            </a:endParaRPr>
          </a:p>
        </p:txBody>
      </p:sp>
      <p:sp>
        <p:nvSpPr>
          <p:cNvPr id="6" name="Slide Number Placeholder 5"/>
          <p:cNvSpPr>
            <a:spLocks noGrp="1"/>
          </p:cNvSpPr>
          <p:nvPr>
            <p:ph type="sldNum" sz="quarter" idx="12"/>
          </p:nvPr>
        </p:nvSpPr>
        <p:spPr/>
        <p:txBody>
          <a:bodyPr/>
          <a:lstStyle/>
          <a:p>
            <a:pPr rtl="1"/>
            <a:fld id="{EC550AA7-0AE5-43C6-9BA5-80738328C25E}" type="slidenum">
              <a:rPr lang="ar-IQ" smtClean="0">
                <a:solidFill>
                  <a:prstClr val="black">
                    <a:tint val="75000"/>
                  </a:prstClr>
                </a:solidFill>
              </a:rPr>
              <a:pPr rtl="1"/>
              <a:t>‹#›</a:t>
            </a:fld>
            <a:endParaRPr lang="ar-IQ">
              <a:solidFill>
                <a:prstClr val="black">
                  <a:tint val="75000"/>
                </a:prstClr>
              </a:solidFill>
            </a:endParaRPr>
          </a:p>
        </p:txBody>
      </p:sp>
    </p:spTree>
    <p:extLst>
      <p:ext uri="{BB962C8B-B14F-4D97-AF65-F5344CB8AC3E}">
        <p14:creationId xmlns:p14="http://schemas.microsoft.com/office/powerpoint/2010/main" val="171909142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rtl="1"/>
            <a:fld id="{BD8C5551-7741-4CC0-9B0C-56E470E812F8}" type="datetimeFigureOut">
              <a:rPr lang="ar-IQ" smtClean="0">
                <a:solidFill>
                  <a:prstClr val="black">
                    <a:tint val="75000"/>
                  </a:prstClr>
                </a:solidFill>
              </a:rPr>
              <a:pPr rtl="1"/>
              <a:t>21/03/1445</a:t>
            </a:fld>
            <a:endParaRPr lang="ar-IQ">
              <a:solidFill>
                <a:prstClr val="black">
                  <a:tint val="75000"/>
                </a:prstClr>
              </a:solidFill>
            </a:endParaRPr>
          </a:p>
        </p:txBody>
      </p:sp>
      <p:sp>
        <p:nvSpPr>
          <p:cNvPr id="5" name="Footer Placeholder 4"/>
          <p:cNvSpPr>
            <a:spLocks noGrp="1"/>
          </p:cNvSpPr>
          <p:nvPr>
            <p:ph type="ftr" sz="quarter" idx="11"/>
          </p:nvPr>
        </p:nvSpPr>
        <p:spPr/>
        <p:txBody>
          <a:bodyPr/>
          <a:lstStyle/>
          <a:p>
            <a:pPr rtl="1"/>
            <a:endParaRPr lang="ar-IQ">
              <a:solidFill>
                <a:prstClr val="black">
                  <a:tint val="75000"/>
                </a:prstClr>
              </a:solidFill>
            </a:endParaRPr>
          </a:p>
        </p:txBody>
      </p:sp>
      <p:sp>
        <p:nvSpPr>
          <p:cNvPr id="6" name="Slide Number Placeholder 5"/>
          <p:cNvSpPr>
            <a:spLocks noGrp="1"/>
          </p:cNvSpPr>
          <p:nvPr>
            <p:ph type="sldNum" sz="quarter" idx="12"/>
          </p:nvPr>
        </p:nvSpPr>
        <p:spPr/>
        <p:txBody>
          <a:bodyPr/>
          <a:lstStyle/>
          <a:p>
            <a:pPr rtl="1"/>
            <a:fld id="{EC550AA7-0AE5-43C6-9BA5-80738328C25E}" type="slidenum">
              <a:rPr lang="ar-IQ" smtClean="0">
                <a:solidFill>
                  <a:prstClr val="black">
                    <a:tint val="75000"/>
                  </a:prstClr>
                </a:solidFill>
              </a:rPr>
              <a:pPr rtl="1"/>
              <a:t>‹#›</a:t>
            </a:fld>
            <a:endParaRPr lang="ar-IQ">
              <a:solidFill>
                <a:prstClr val="black">
                  <a:tint val="75000"/>
                </a:prstClr>
              </a:solidFill>
            </a:endParaRPr>
          </a:p>
        </p:txBody>
      </p:sp>
    </p:spTree>
    <p:extLst>
      <p:ext uri="{BB962C8B-B14F-4D97-AF65-F5344CB8AC3E}">
        <p14:creationId xmlns:p14="http://schemas.microsoft.com/office/powerpoint/2010/main" val="418001179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rgbClr val="FFFFFF"/>
              </a:solidFill>
            </a:endParaRPr>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rgbClr val="FFFFFF"/>
              </a:solidFill>
            </a:endParaRPr>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text styles</a:t>
            </a:r>
          </a:p>
        </p:txBody>
      </p:sp>
      <p:sp>
        <p:nvSpPr>
          <p:cNvPr id="4" name="Date Placeholder 3"/>
          <p:cNvSpPr>
            <a:spLocks noGrp="1"/>
          </p:cNvSpPr>
          <p:nvPr>
            <p:ph type="dt" sz="half" idx="10"/>
          </p:nvPr>
        </p:nvSpPr>
        <p:spPr/>
        <p:txBody>
          <a:bodyPr/>
          <a:lstStyle/>
          <a:p>
            <a:pPr rtl="1"/>
            <a:fld id="{BD8C5551-7741-4CC0-9B0C-56E470E812F8}" type="datetimeFigureOut">
              <a:rPr lang="ar-IQ" smtClean="0">
                <a:solidFill>
                  <a:prstClr val="black">
                    <a:tint val="75000"/>
                  </a:prstClr>
                </a:solidFill>
              </a:rPr>
              <a:pPr rtl="1"/>
              <a:t>21/03/1445</a:t>
            </a:fld>
            <a:endParaRPr lang="ar-IQ">
              <a:solidFill>
                <a:prstClr val="black">
                  <a:tint val="75000"/>
                </a:prstClr>
              </a:solidFill>
            </a:endParaRPr>
          </a:p>
        </p:txBody>
      </p:sp>
      <p:sp>
        <p:nvSpPr>
          <p:cNvPr id="5" name="Footer Placeholder 4"/>
          <p:cNvSpPr>
            <a:spLocks noGrp="1"/>
          </p:cNvSpPr>
          <p:nvPr>
            <p:ph type="ftr" sz="quarter" idx="11"/>
          </p:nvPr>
        </p:nvSpPr>
        <p:spPr/>
        <p:txBody>
          <a:bodyPr/>
          <a:lstStyle/>
          <a:p>
            <a:pPr rtl="1"/>
            <a:endParaRPr lang="ar-IQ">
              <a:solidFill>
                <a:prstClr val="black">
                  <a:tint val="75000"/>
                </a:prstClr>
              </a:solidFill>
            </a:endParaRPr>
          </a:p>
        </p:txBody>
      </p:sp>
      <p:sp>
        <p:nvSpPr>
          <p:cNvPr id="6" name="Slide Number Placeholder 5"/>
          <p:cNvSpPr>
            <a:spLocks noGrp="1"/>
          </p:cNvSpPr>
          <p:nvPr>
            <p:ph type="sldNum" sz="quarter" idx="12"/>
          </p:nvPr>
        </p:nvSpPr>
        <p:spPr/>
        <p:txBody>
          <a:bodyPr/>
          <a:lstStyle/>
          <a:p>
            <a:pPr rtl="1"/>
            <a:fld id="{EC550AA7-0AE5-43C6-9BA5-80738328C25E}" type="slidenum">
              <a:rPr lang="ar-IQ" smtClean="0">
                <a:solidFill>
                  <a:prstClr val="black">
                    <a:tint val="75000"/>
                  </a:prstClr>
                </a:solidFill>
              </a:rPr>
              <a:pPr rtl="1"/>
              <a:t>‹#›</a:t>
            </a:fld>
            <a:endParaRPr lang="ar-IQ">
              <a:solidFill>
                <a:prstClr val="black">
                  <a:tint val="75000"/>
                </a:prstClr>
              </a:solidFill>
            </a:endParaRPr>
          </a:p>
        </p:txBody>
      </p:sp>
    </p:spTree>
    <p:extLst>
      <p:ext uri="{BB962C8B-B14F-4D97-AF65-F5344CB8AC3E}">
        <p14:creationId xmlns:p14="http://schemas.microsoft.com/office/powerpoint/2010/main" val="257759287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rtl="1"/>
            <a:fld id="{BD8C5551-7741-4CC0-9B0C-56E470E812F8}" type="datetimeFigureOut">
              <a:rPr lang="ar-IQ" smtClean="0">
                <a:solidFill>
                  <a:prstClr val="black">
                    <a:tint val="75000"/>
                  </a:prstClr>
                </a:solidFill>
              </a:rPr>
              <a:pPr rtl="1"/>
              <a:t>21/03/1445</a:t>
            </a:fld>
            <a:endParaRPr lang="ar-IQ">
              <a:solidFill>
                <a:prstClr val="black">
                  <a:tint val="75000"/>
                </a:prstClr>
              </a:solidFill>
            </a:endParaRPr>
          </a:p>
        </p:txBody>
      </p:sp>
      <p:sp>
        <p:nvSpPr>
          <p:cNvPr id="6" name="Footer Placeholder 5"/>
          <p:cNvSpPr>
            <a:spLocks noGrp="1"/>
          </p:cNvSpPr>
          <p:nvPr>
            <p:ph type="ftr" sz="quarter" idx="11"/>
          </p:nvPr>
        </p:nvSpPr>
        <p:spPr/>
        <p:txBody>
          <a:bodyPr/>
          <a:lstStyle/>
          <a:p>
            <a:pPr rtl="1"/>
            <a:endParaRPr lang="ar-IQ">
              <a:solidFill>
                <a:prstClr val="black">
                  <a:tint val="75000"/>
                </a:prstClr>
              </a:solidFill>
            </a:endParaRPr>
          </a:p>
        </p:txBody>
      </p:sp>
      <p:sp>
        <p:nvSpPr>
          <p:cNvPr id="7" name="Slide Number Placeholder 6"/>
          <p:cNvSpPr>
            <a:spLocks noGrp="1"/>
          </p:cNvSpPr>
          <p:nvPr>
            <p:ph type="sldNum" sz="quarter" idx="12"/>
          </p:nvPr>
        </p:nvSpPr>
        <p:spPr/>
        <p:txBody>
          <a:bodyPr/>
          <a:lstStyle/>
          <a:p>
            <a:pPr rtl="1"/>
            <a:fld id="{EC550AA7-0AE5-43C6-9BA5-80738328C25E}" type="slidenum">
              <a:rPr lang="ar-IQ" smtClean="0">
                <a:solidFill>
                  <a:prstClr val="black">
                    <a:tint val="75000"/>
                  </a:prstClr>
                </a:solidFill>
              </a:rPr>
              <a:pPr rtl="1"/>
              <a:t>‹#›</a:t>
            </a:fld>
            <a:endParaRPr lang="ar-IQ">
              <a:solidFill>
                <a:prstClr val="black">
                  <a:tint val="75000"/>
                </a:prstClr>
              </a:solidFill>
            </a:endParaRPr>
          </a:p>
        </p:txBody>
      </p:sp>
      <p:sp>
        <p:nvSpPr>
          <p:cNvPr id="8" name="Title 7"/>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63403400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rtl="1"/>
            <a:fld id="{BD8C5551-7741-4CC0-9B0C-56E470E812F8}" type="datetimeFigureOut">
              <a:rPr lang="ar-IQ" smtClean="0">
                <a:solidFill>
                  <a:prstClr val="black">
                    <a:tint val="75000"/>
                  </a:prstClr>
                </a:solidFill>
              </a:rPr>
              <a:pPr rtl="1"/>
              <a:t>21/03/1445</a:t>
            </a:fld>
            <a:endParaRPr lang="ar-IQ">
              <a:solidFill>
                <a:prstClr val="black">
                  <a:tint val="75000"/>
                </a:prstClr>
              </a:solidFill>
            </a:endParaRPr>
          </a:p>
        </p:txBody>
      </p:sp>
      <p:sp>
        <p:nvSpPr>
          <p:cNvPr id="8" name="Footer Placeholder 7"/>
          <p:cNvSpPr>
            <a:spLocks noGrp="1"/>
          </p:cNvSpPr>
          <p:nvPr>
            <p:ph type="ftr" sz="quarter" idx="11"/>
          </p:nvPr>
        </p:nvSpPr>
        <p:spPr/>
        <p:txBody>
          <a:bodyPr/>
          <a:lstStyle/>
          <a:p>
            <a:pPr rtl="1"/>
            <a:endParaRPr lang="ar-IQ">
              <a:solidFill>
                <a:prstClr val="black">
                  <a:tint val="75000"/>
                </a:prstClr>
              </a:solidFill>
            </a:endParaRPr>
          </a:p>
        </p:txBody>
      </p:sp>
      <p:sp>
        <p:nvSpPr>
          <p:cNvPr id="9" name="Slide Number Placeholder 8"/>
          <p:cNvSpPr>
            <a:spLocks noGrp="1"/>
          </p:cNvSpPr>
          <p:nvPr>
            <p:ph type="sldNum" sz="quarter" idx="12"/>
          </p:nvPr>
        </p:nvSpPr>
        <p:spPr/>
        <p:txBody>
          <a:bodyPr/>
          <a:lstStyle/>
          <a:p>
            <a:pPr rtl="1"/>
            <a:fld id="{EC550AA7-0AE5-43C6-9BA5-80738328C25E}" type="slidenum">
              <a:rPr lang="ar-IQ" smtClean="0">
                <a:solidFill>
                  <a:prstClr val="black">
                    <a:tint val="75000"/>
                  </a:prstClr>
                </a:solidFill>
              </a:rPr>
              <a:pPr rtl="1"/>
              <a:t>‹#›</a:t>
            </a:fld>
            <a:endParaRPr lang="ar-IQ">
              <a:solidFill>
                <a:prstClr val="black">
                  <a:tint val="75000"/>
                </a:prstClr>
              </a:solidFill>
            </a:endParaRPr>
          </a:p>
        </p:txBody>
      </p:sp>
    </p:spTree>
    <p:extLst>
      <p:ext uri="{BB962C8B-B14F-4D97-AF65-F5344CB8AC3E}">
        <p14:creationId xmlns:p14="http://schemas.microsoft.com/office/powerpoint/2010/main" val="370711942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rtl="1"/>
            <a:fld id="{BD8C5551-7741-4CC0-9B0C-56E470E812F8}" type="datetimeFigureOut">
              <a:rPr lang="ar-IQ" smtClean="0">
                <a:solidFill>
                  <a:prstClr val="black">
                    <a:tint val="75000"/>
                  </a:prstClr>
                </a:solidFill>
              </a:rPr>
              <a:pPr rtl="1"/>
              <a:t>21/03/1445</a:t>
            </a:fld>
            <a:endParaRPr lang="ar-IQ">
              <a:solidFill>
                <a:prstClr val="black">
                  <a:tint val="75000"/>
                </a:prstClr>
              </a:solidFill>
            </a:endParaRPr>
          </a:p>
        </p:txBody>
      </p:sp>
      <p:sp>
        <p:nvSpPr>
          <p:cNvPr id="4" name="Footer Placeholder 3"/>
          <p:cNvSpPr>
            <a:spLocks noGrp="1"/>
          </p:cNvSpPr>
          <p:nvPr>
            <p:ph type="ftr" sz="quarter" idx="11"/>
          </p:nvPr>
        </p:nvSpPr>
        <p:spPr/>
        <p:txBody>
          <a:bodyPr/>
          <a:lstStyle/>
          <a:p>
            <a:pPr rtl="1"/>
            <a:endParaRPr lang="ar-IQ">
              <a:solidFill>
                <a:prstClr val="black">
                  <a:tint val="75000"/>
                </a:prstClr>
              </a:solidFill>
            </a:endParaRPr>
          </a:p>
        </p:txBody>
      </p:sp>
      <p:sp>
        <p:nvSpPr>
          <p:cNvPr id="5" name="Slide Number Placeholder 4"/>
          <p:cNvSpPr>
            <a:spLocks noGrp="1"/>
          </p:cNvSpPr>
          <p:nvPr>
            <p:ph type="sldNum" sz="quarter" idx="12"/>
          </p:nvPr>
        </p:nvSpPr>
        <p:spPr/>
        <p:txBody>
          <a:bodyPr/>
          <a:lstStyle/>
          <a:p>
            <a:pPr rtl="1"/>
            <a:fld id="{EC550AA7-0AE5-43C6-9BA5-80738328C25E}" type="slidenum">
              <a:rPr lang="ar-IQ" smtClean="0">
                <a:solidFill>
                  <a:prstClr val="black">
                    <a:tint val="75000"/>
                  </a:prstClr>
                </a:solidFill>
              </a:rPr>
              <a:pPr rtl="1"/>
              <a:t>‹#›</a:t>
            </a:fld>
            <a:endParaRPr lang="ar-IQ">
              <a:solidFill>
                <a:prstClr val="black">
                  <a:tint val="75000"/>
                </a:prstClr>
              </a:solidFill>
            </a:endParaRPr>
          </a:p>
        </p:txBody>
      </p:sp>
    </p:spTree>
    <p:extLst>
      <p:ext uri="{BB962C8B-B14F-4D97-AF65-F5344CB8AC3E}">
        <p14:creationId xmlns:p14="http://schemas.microsoft.com/office/powerpoint/2010/main" val="83983250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rtl="1"/>
            <a:fld id="{BD8C5551-7741-4CC0-9B0C-56E470E812F8}" type="datetimeFigureOut">
              <a:rPr lang="ar-IQ" smtClean="0">
                <a:solidFill>
                  <a:prstClr val="black">
                    <a:tint val="75000"/>
                  </a:prstClr>
                </a:solidFill>
              </a:rPr>
              <a:pPr rtl="1"/>
              <a:t>21/03/1445</a:t>
            </a:fld>
            <a:endParaRPr lang="ar-IQ">
              <a:solidFill>
                <a:prstClr val="black">
                  <a:tint val="75000"/>
                </a:prstClr>
              </a:solidFill>
            </a:endParaRPr>
          </a:p>
        </p:txBody>
      </p:sp>
      <p:sp>
        <p:nvSpPr>
          <p:cNvPr id="3" name="Footer Placeholder 2"/>
          <p:cNvSpPr>
            <a:spLocks noGrp="1"/>
          </p:cNvSpPr>
          <p:nvPr>
            <p:ph type="ftr" sz="quarter" idx="11"/>
          </p:nvPr>
        </p:nvSpPr>
        <p:spPr/>
        <p:txBody>
          <a:bodyPr/>
          <a:lstStyle/>
          <a:p>
            <a:pPr rtl="1"/>
            <a:endParaRPr lang="ar-IQ">
              <a:solidFill>
                <a:prstClr val="black">
                  <a:tint val="75000"/>
                </a:prstClr>
              </a:solidFill>
            </a:endParaRPr>
          </a:p>
        </p:txBody>
      </p:sp>
      <p:sp>
        <p:nvSpPr>
          <p:cNvPr id="4" name="Slide Number Placeholder 3"/>
          <p:cNvSpPr>
            <a:spLocks noGrp="1"/>
          </p:cNvSpPr>
          <p:nvPr>
            <p:ph type="sldNum" sz="quarter" idx="12"/>
          </p:nvPr>
        </p:nvSpPr>
        <p:spPr/>
        <p:txBody>
          <a:bodyPr/>
          <a:lstStyle/>
          <a:p>
            <a:pPr rtl="1"/>
            <a:fld id="{EC550AA7-0AE5-43C6-9BA5-80738328C25E}" type="slidenum">
              <a:rPr lang="ar-IQ" smtClean="0">
                <a:solidFill>
                  <a:prstClr val="black">
                    <a:tint val="75000"/>
                  </a:prstClr>
                </a:solidFill>
              </a:rPr>
              <a:pPr rtl="1"/>
              <a:t>‹#›</a:t>
            </a:fld>
            <a:endParaRPr lang="ar-IQ">
              <a:solidFill>
                <a:prstClr val="black">
                  <a:tint val="75000"/>
                </a:prstClr>
              </a:solidFill>
            </a:endParaRPr>
          </a:p>
        </p:txBody>
      </p:sp>
    </p:spTree>
    <p:extLst>
      <p:ext uri="{BB962C8B-B14F-4D97-AF65-F5344CB8AC3E}">
        <p14:creationId xmlns:p14="http://schemas.microsoft.com/office/powerpoint/2010/main" val="2103997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0452EC9-77B7-4540-8126-5E2C87A4419F}" type="datetimeFigureOut">
              <a:rPr lang="ar-IQ" smtClean="0"/>
              <a:t>21/03/1445</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C919A0F0-4886-41F9-BEBE-0A7D1DDAC655}" type="slidenum">
              <a:rPr lang="ar-IQ" smtClean="0"/>
              <a:t>‹#›</a:t>
            </a:fld>
            <a:endParaRPr lang="ar-IQ"/>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rgbClr val="FFFFFF"/>
              </a:solidFill>
            </a:endParaRPr>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rgbClr val="FFFFFF"/>
              </a:solidFill>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en-US" smtClean="0"/>
              <a:t>Click to edit Master text styles</a:t>
            </a:r>
          </a:p>
        </p:txBody>
      </p:sp>
      <p:sp>
        <p:nvSpPr>
          <p:cNvPr id="5" name="Date Placeholder 4"/>
          <p:cNvSpPr>
            <a:spLocks noGrp="1"/>
          </p:cNvSpPr>
          <p:nvPr>
            <p:ph type="dt" sz="half" idx="10"/>
          </p:nvPr>
        </p:nvSpPr>
        <p:spPr/>
        <p:txBody>
          <a:bodyPr/>
          <a:lstStyle/>
          <a:p>
            <a:pPr rtl="1"/>
            <a:fld id="{BD8C5551-7741-4CC0-9B0C-56E470E812F8}" type="datetimeFigureOut">
              <a:rPr lang="ar-IQ" smtClean="0">
                <a:solidFill>
                  <a:prstClr val="black">
                    <a:tint val="75000"/>
                  </a:prstClr>
                </a:solidFill>
              </a:rPr>
              <a:pPr rtl="1"/>
              <a:t>21/03/1445</a:t>
            </a:fld>
            <a:endParaRPr lang="ar-IQ">
              <a:solidFill>
                <a:prstClr val="black">
                  <a:tint val="75000"/>
                </a:prstClr>
              </a:solidFill>
            </a:endParaRPr>
          </a:p>
        </p:txBody>
      </p:sp>
      <p:sp>
        <p:nvSpPr>
          <p:cNvPr id="6" name="Footer Placeholder 5"/>
          <p:cNvSpPr>
            <a:spLocks noGrp="1"/>
          </p:cNvSpPr>
          <p:nvPr>
            <p:ph type="ftr" sz="quarter" idx="11"/>
          </p:nvPr>
        </p:nvSpPr>
        <p:spPr/>
        <p:txBody>
          <a:bodyPr/>
          <a:lstStyle>
            <a:lvl1pPr>
              <a:defRPr>
                <a:solidFill>
                  <a:schemeClr val="tx2"/>
                </a:solidFill>
              </a:defRPr>
            </a:lvl1pPr>
          </a:lstStyle>
          <a:p>
            <a:pPr rtl="1"/>
            <a:endParaRPr lang="ar-IQ">
              <a:solidFill>
                <a:prstClr val="black">
                  <a:tint val="75000"/>
                </a:prstClr>
              </a:solidFill>
            </a:endParaRPr>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pPr rtl="1"/>
            <a:fld id="{EC550AA7-0AE5-43C6-9BA5-80738328C25E}" type="slidenum">
              <a:rPr lang="ar-IQ" smtClean="0">
                <a:solidFill>
                  <a:prstClr val="black">
                    <a:tint val="75000"/>
                  </a:prstClr>
                </a:solidFill>
              </a:rPr>
              <a:pPr rtl="1"/>
              <a:t>‹#›</a:t>
            </a:fld>
            <a:endParaRPr lang="ar-IQ">
              <a:solidFill>
                <a:prstClr val="black">
                  <a:tint val="75000"/>
                </a:prstClr>
              </a:solidFill>
            </a:endParaRPr>
          </a:p>
        </p:txBody>
      </p:sp>
    </p:spTree>
    <p:extLst>
      <p:ext uri="{BB962C8B-B14F-4D97-AF65-F5344CB8AC3E}">
        <p14:creationId xmlns:p14="http://schemas.microsoft.com/office/powerpoint/2010/main" val="349296689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en-US" smtClean="0"/>
              <a:t>Click icon to add picture</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rgbClr val="FFFFFF"/>
              </a:solidFill>
            </a:endParaRPr>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rgbClr val="FFFFFF"/>
              </a:solidFill>
            </a:endParaRPr>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rtl="1"/>
            <a:fld id="{BD8C5551-7741-4CC0-9B0C-56E470E812F8}" type="datetimeFigureOut">
              <a:rPr lang="ar-IQ" smtClean="0">
                <a:solidFill>
                  <a:prstClr val="black">
                    <a:tint val="75000"/>
                  </a:prstClr>
                </a:solidFill>
              </a:rPr>
              <a:pPr rtl="1"/>
              <a:t>21/03/1445</a:t>
            </a:fld>
            <a:endParaRPr lang="ar-IQ">
              <a:solidFill>
                <a:prstClr val="black">
                  <a:tint val="75000"/>
                </a:prstClr>
              </a:solidFill>
            </a:endParaRPr>
          </a:p>
        </p:txBody>
      </p:sp>
      <p:sp>
        <p:nvSpPr>
          <p:cNvPr id="6" name="Footer Placeholder 5"/>
          <p:cNvSpPr>
            <a:spLocks noGrp="1"/>
          </p:cNvSpPr>
          <p:nvPr>
            <p:ph type="ftr" sz="quarter" idx="11"/>
          </p:nvPr>
        </p:nvSpPr>
        <p:spPr/>
        <p:txBody>
          <a:bodyPr/>
          <a:lstStyle/>
          <a:p>
            <a:pPr rtl="1"/>
            <a:endParaRPr lang="ar-IQ">
              <a:solidFill>
                <a:prstClr val="black">
                  <a:tint val="75000"/>
                </a:prstClr>
              </a:solidFill>
            </a:endParaRPr>
          </a:p>
        </p:txBody>
      </p:sp>
      <p:sp>
        <p:nvSpPr>
          <p:cNvPr id="7" name="Slide Number Placeholder 6"/>
          <p:cNvSpPr>
            <a:spLocks noGrp="1"/>
          </p:cNvSpPr>
          <p:nvPr>
            <p:ph type="sldNum" sz="quarter" idx="12"/>
          </p:nvPr>
        </p:nvSpPr>
        <p:spPr/>
        <p:txBody>
          <a:bodyPr/>
          <a:lstStyle/>
          <a:p>
            <a:pPr rtl="1"/>
            <a:fld id="{EC550AA7-0AE5-43C6-9BA5-80738328C25E}" type="slidenum">
              <a:rPr lang="ar-IQ" smtClean="0">
                <a:solidFill>
                  <a:prstClr val="black">
                    <a:tint val="75000"/>
                  </a:prstClr>
                </a:solidFill>
              </a:rPr>
              <a:pPr rtl="1"/>
              <a:t>‹#›</a:t>
            </a:fld>
            <a:endParaRPr lang="ar-IQ">
              <a:solidFill>
                <a:prstClr val="black">
                  <a:tint val="75000"/>
                </a:prstClr>
              </a:solidFill>
            </a:endParaRPr>
          </a:p>
        </p:txBody>
      </p:sp>
    </p:spTree>
    <p:extLst>
      <p:ext uri="{BB962C8B-B14F-4D97-AF65-F5344CB8AC3E}">
        <p14:creationId xmlns:p14="http://schemas.microsoft.com/office/powerpoint/2010/main" val="394024426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rtl="1"/>
            <a:fld id="{BD8C5551-7741-4CC0-9B0C-56E470E812F8}" type="datetimeFigureOut">
              <a:rPr lang="ar-IQ" smtClean="0">
                <a:solidFill>
                  <a:prstClr val="black">
                    <a:tint val="75000"/>
                  </a:prstClr>
                </a:solidFill>
              </a:rPr>
              <a:pPr rtl="1"/>
              <a:t>21/03/1445</a:t>
            </a:fld>
            <a:endParaRPr lang="ar-IQ">
              <a:solidFill>
                <a:prstClr val="black">
                  <a:tint val="75000"/>
                </a:prstClr>
              </a:solidFill>
            </a:endParaRPr>
          </a:p>
        </p:txBody>
      </p:sp>
      <p:sp>
        <p:nvSpPr>
          <p:cNvPr id="5" name="Footer Placeholder 4"/>
          <p:cNvSpPr>
            <a:spLocks noGrp="1"/>
          </p:cNvSpPr>
          <p:nvPr>
            <p:ph type="ftr" sz="quarter" idx="11"/>
          </p:nvPr>
        </p:nvSpPr>
        <p:spPr/>
        <p:txBody>
          <a:bodyPr/>
          <a:lstStyle/>
          <a:p>
            <a:pPr rtl="1"/>
            <a:endParaRPr lang="ar-IQ">
              <a:solidFill>
                <a:prstClr val="black">
                  <a:tint val="75000"/>
                </a:prstClr>
              </a:solidFill>
            </a:endParaRPr>
          </a:p>
        </p:txBody>
      </p:sp>
      <p:sp>
        <p:nvSpPr>
          <p:cNvPr id="6" name="Slide Number Placeholder 5"/>
          <p:cNvSpPr>
            <a:spLocks noGrp="1"/>
          </p:cNvSpPr>
          <p:nvPr>
            <p:ph type="sldNum" sz="quarter" idx="12"/>
          </p:nvPr>
        </p:nvSpPr>
        <p:spPr/>
        <p:txBody>
          <a:bodyPr/>
          <a:lstStyle/>
          <a:p>
            <a:pPr rtl="1"/>
            <a:fld id="{EC550AA7-0AE5-43C6-9BA5-80738328C25E}" type="slidenum">
              <a:rPr lang="ar-IQ" smtClean="0">
                <a:solidFill>
                  <a:prstClr val="black">
                    <a:tint val="75000"/>
                  </a:prstClr>
                </a:solidFill>
              </a:rPr>
              <a:pPr rtl="1"/>
              <a:t>‹#›</a:t>
            </a:fld>
            <a:endParaRPr lang="ar-IQ">
              <a:solidFill>
                <a:prstClr val="black">
                  <a:tint val="75000"/>
                </a:prstClr>
              </a:solidFill>
            </a:endParaRPr>
          </a:p>
        </p:txBody>
      </p:sp>
    </p:spTree>
    <p:extLst>
      <p:ext uri="{BB962C8B-B14F-4D97-AF65-F5344CB8AC3E}">
        <p14:creationId xmlns:p14="http://schemas.microsoft.com/office/powerpoint/2010/main" val="66336303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rtl="1"/>
            <a:fld id="{BD8C5551-7741-4CC0-9B0C-56E470E812F8}" type="datetimeFigureOut">
              <a:rPr lang="ar-IQ" smtClean="0">
                <a:solidFill>
                  <a:prstClr val="black">
                    <a:tint val="75000"/>
                  </a:prstClr>
                </a:solidFill>
              </a:rPr>
              <a:pPr rtl="1"/>
              <a:t>21/03/1445</a:t>
            </a:fld>
            <a:endParaRPr lang="ar-IQ">
              <a:solidFill>
                <a:prstClr val="black">
                  <a:tint val="75000"/>
                </a:prstClr>
              </a:solidFill>
            </a:endParaRPr>
          </a:p>
        </p:txBody>
      </p:sp>
      <p:sp>
        <p:nvSpPr>
          <p:cNvPr id="5" name="Footer Placeholder 4"/>
          <p:cNvSpPr>
            <a:spLocks noGrp="1"/>
          </p:cNvSpPr>
          <p:nvPr>
            <p:ph type="ftr" sz="quarter" idx="11"/>
          </p:nvPr>
        </p:nvSpPr>
        <p:spPr/>
        <p:txBody>
          <a:bodyPr/>
          <a:lstStyle/>
          <a:p>
            <a:pPr rtl="1"/>
            <a:endParaRPr lang="ar-IQ">
              <a:solidFill>
                <a:prstClr val="black">
                  <a:tint val="75000"/>
                </a:prstClr>
              </a:solidFill>
            </a:endParaRPr>
          </a:p>
        </p:txBody>
      </p:sp>
      <p:sp>
        <p:nvSpPr>
          <p:cNvPr id="6" name="Slide Number Placeholder 5"/>
          <p:cNvSpPr>
            <a:spLocks noGrp="1"/>
          </p:cNvSpPr>
          <p:nvPr>
            <p:ph type="sldNum" sz="quarter" idx="12"/>
          </p:nvPr>
        </p:nvSpPr>
        <p:spPr/>
        <p:txBody>
          <a:bodyPr/>
          <a:lstStyle/>
          <a:p>
            <a:pPr rtl="1"/>
            <a:fld id="{EC550AA7-0AE5-43C6-9BA5-80738328C25E}" type="slidenum">
              <a:rPr lang="ar-IQ" smtClean="0">
                <a:solidFill>
                  <a:prstClr val="black">
                    <a:tint val="75000"/>
                  </a:prstClr>
                </a:solidFill>
              </a:rPr>
              <a:pPr rtl="1"/>
              <a:t>‹#›</a:t>
            </a:fld>
            <a:endParaRPr lang="ar-IQ">
              <a:solidFill>
                <a:prstClr val="black">
                  <a:tint val="75000"/>
                </a:prstClr>
              </a:solidFill>
            </a:endParaRPr>
          </a:p>
        </p:txBody>
      </p:sp>
    </p:spTree>
    <p:extLst>
      <p:ext uri="{BB962C8B-B14F-4D97-AF65-F5344CB8AC3E}">
        <p14:creationId xmlns:p14="http://schemas.microsoft.com/office/powerpoint/2010/main" val="16777827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30452EC9-77B7-4540-8126-5E2C87A4419F}" type="datetimeFigureOut">
              <a:rPr lang="ar-IQ" smtClean="0"/>
              <a:t>21/03/1445</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C919A0F0-4886-41F9-BEBE-0A7D1DDAC655}" type="slidenum">
              <a:rPr lang="ar-IQ" smtClean="0"/>
              <a:t>‹#›</a:t>
            </a:fld>
            <a:endParaRPr lang="ar-IQ"/>
          </a:p>
        </p:txBody>
      </p:sp>
      <p:sp>
        <p:nvSpPr>
          <p:cNvPr id="9" name="Content Placeholder 8"/>
          <p:cNvSpPr>
            <a:spLocks noGrp="1"/>
          </p:cNvSpPr>
          <p:nvPr>
            <p:ph sz="quarter" idx="13"/>
          </p:nvPr>
        </p:nvSpPr>
        <p:spPr>
          <a:xfrm>
            <a:off x="676655"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0452EC9-77B7-4540-8126-5E2C87A4419F}" type="datetimeFigureOut">
              <a:rPr lang="ar-IQ" smtClean="0"/>
              <a:t>21/03/1445</a:t>
            </a:fld>
            <a:endParaRPr lang="ar-IQ"/>
          </a:p>
        </p:txBody>
      </p:sp>
      <p:sp>
        <p:nvSpPr>
          <p:cNvPr id="8" name="Footer Placeholder 7"/>
          <p:cNvSpPr>
            <a:spLocks noGrp="1"/>
          </p:cNvSpPr>
          <p:nvPr>
            <p:ph type="ftr" sz="quarter" idx="11"/>
          </p:nvPr>
        </p:nvSpPr>
        <p:spPr/>
        <p:txBody>
          <a:bodyPr/>
          <a:lstStyle/>
          <a:p>
            <a:endParaRPr lang="ar-IQ"/>
          </a:p>
        </p:txBody>
      </p:sp>
      <p:sp>
        <p:nvSpPr>
          <p:cNvPr id="9" name="Slide Number Placeholder 8"/>
          <p:cNvSpPr>
            <a:spLocks noGrp="1"/>
          </p:cNvSpPr>
          <p:nvPr>
            <p:ph type="sldNum" sz="quarter" idx="12"/>
          </p:nvPr>
        </p:nvSpPr>
        <p:spPr/>
        <p:txBody>
          <a:bodyPr/>
          <a:lstStyle/>
          <a:p>
            <a:fld id="{C919A0F0-4886-41F9-BEBE-0A7D1DDAC655}" type="slidenum">
              <a:rPr lang="ar-IQ" smtClean="0"/>
              <a:t>‹#›</a:t>
            </a:fld>
            <a:endParaRPr lang="ar-IQ"/>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0452EC9-77B7-4540-8126-5E2C87A4419F}" type="datetimeFigureOut">
              <a:rPr lang="ar-IQ" smtClean="0"/>
              <a:t>21/03/1445</a:t>
            </a:fld>
            <a:endParaRPr lang="ar-IQ"/>
          </a:p>
        </p:txBody>
      </p:sp>
      <p:sp>
        <p:nvSpPr>
          <p:cNvPr id="4" name="Footer Placeholder 3"/>
          <p:cNvSpPr>
            <a:spLocks noGrp="1"/>
          </p:cNvSpPr>
          <p:nvPr>
            <p:ph type="ftr" sz="quarter" idx="11"/>
          </p:nvPr>
        </p:nvSpPr>
        <p:spPr/>
        <p:txBody>
          <a:bodyPr/>
          <a:lstStyle/>
          <a:p>
            <a:endParaRPr lang="ar-IQ"/>
          </a:p>
        </p:txBody>
      </p:sp>
      <p:sp>
        <p:nvSpPr>
          <p:cNvPr id="5" name="Slide Number Placeholder 4"/>
          <p:cNvSpPr>
            <a:spLocks noGrp="1"/>
          </p:cNvSpPr>
          <p:nvPr>
            <p:ph type="sldNum" sz="quarter" idx="12"/>
          </p:nvPr>
        </p:nvSpPr>
        <p:spPr/>
        <p:txBody>
          <a:bodyPr/>
          <a:lstStyle/>
          <a:p>
            <a:fld id="{C919A0F0-4886-41F9-BEBE-0A7D1DDAC655}" type="slidenum">
              <a:rPr lang="ar-IQ" smtClean="0"/>
              <a:t>‹#›</a:t>
            </a:fld>
            <a:endParaRPr lang="ar-IQ"/>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30452EC9-77B7-4540-8126-5E2C87A4419F}" type="datetimeFigureOut">
              <a:rPr lang="ar-IQ" smtClean="0"/>
              <a:t>21/03/1445</a:t>
            </a:fld>
            <a:endParaRPr lang="ar-IQ"/>
          </a:p>
        </p:txBody>
      </p:sp>
      <p:sp>
        <p:nvSpPr>
          <p:cNvPr id="3" name="Footer Placeholder 2"/>
          <p:cNvSpPr>
            <a:spLocks noGrp="1"/>
          </p:cNvSpPr>
          <p:nvPr>
            <p:ph type="ftr" sz="quarter" idx="11"/>
          </p:nvPr>
        </p:nvSpPr>
        <p:spPr/>
        <p:txBody>
          <a:bodyPr/>
          <a:lstStyle/>
          <a:p>
            <a:endParaRPr lang="ar-IQ"/>
          </a:p>
        </p:txBody>
      </p:sp>
      <p:sp>
        <p:nvSpPr>
          <p:cNvPr id="4" name="Slide Number Placeholder 3"/>
          <p:cNvSpPr>
            <a:spLocks noGrp="1"/>
          </p:cNvSpPr>
          <p:nvPr>
            <p:ph type="sldNum" sz="quarter" idx="12"/>
          </p:nvPr>
        </p:nvSpPr>
        <p:spPr/>
        <p:txBody>
          <a:bodyPr/>
          <a:lstStyle/>
          <a:p>
            <a:fld id="{C919A0F0-4886-41F9-BEBE-0A7D1DDAC655}" type="slidenum">
              <a:rPr lang="ar-IQ" smtClean="0"/>
              <a:t>‹#›</a:t>
            </a:fld>
            <a:endParaRPr lang="ar-IQ"/>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30452EC9-77B7-4540-8126-5E2C87A4419F}" type="datetimeFigureOut">
              <a:rPr lang="ar-IQ" smtClean="0"/>
              <a:t>21/03/1445</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C919A0F0-4886-41F9-BEBE-0A7D1DDAC655}" type="slidenum">
              <a:rPr lang="ar-IQ" smtClean="0"/>
              <a:t>‹#›</a:t>
            </a:fld>
            <a:endParaRPr lang="ar-IQ"/>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0452EC9-77B7-4540-8126-5E2C87A4419F}" type="datetimeFigureOut">
              <a:rPr lang="ar-IQ" smtClean="0"/>
              <a:t>21/03/1445</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C919A0F0-4886-41F9-BEBE-0A7D1DDAC655}" type="slidenum">
              <a:rPr lang="ar-IQ" smtClean="0"/>
              <a:t>‹#›</a:t>
            </a:fld>
            <a:endParaRPr lang="ar-IQ"/>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30452EC9-77B7-4540-8126-5E2C87A4419F}" type="datetimeFigureOut">
              <a:rPr lang="ar-IQ" smtClean="0"/>
              <a:t>21/03/1445</a:t>
            </a:fld>
            <a:endParaRPr lang="ar-IQ"/>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ar-IQ"/>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C919A0F0-4886-41F9-BEBE-0A7D1DDAC655}" type="slidenum">
              <a:rPr lang="ar-IQ" smtClean="0"/>
              <a:t>‹#›</a:t>
            </a:fld>
            <a:endParaRPr lang="ar-IQ"/>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prstClr val="white"/>
              </a:solidFill>
            </a:endParaRPr>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pPr algn="l" rtl="0"/>
              <a:endParaRPr lang="en-US">
                <a:solidFill>
                  <a:prstClr val="black"/>
                </a:solidFill>
              </a:endParaRPr>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pPr algn="l" rtl="0"/>
              <a:endParaRPr lang="en-US">
                <a:solidFill>
                  <a:prstClr val="black"/>
                </a:solidFill>
              </a:endParaRPr>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algn="l" rtl="0"/>
              <a:endParaRPr lang="en-US">
                <a:solidFill>
                  <a:prstClr val="black"/>
                </a:solidFill>
              </a:endParaRPr>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algn="l" rtl="0"/>
              <a:endParaRPr lang="en-US">
                <a:solidFill>
                  <a:prstClr val="black"/>
                </a:solidFill>
              </a:endParaRPr>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pPr algn="l" rtl="0"/>
              <a:endParaRPr lang="en-US">
                <a:solidFill>
                  <a:prstClr val="black"/>
                </a:solidFill>
              </a:endParaRPr>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BD8C5551-7741-4CC0-9B0C-56E470E812F8}" type="datetimeFigureOut">
              <a:rPr lang="ar-IQ" smtClean="0">
                <a:solidFill>
                  <a:prstClr val="black">
                    <a:tint val="75000"/>
                  </a:prstClr>
                </a:solidFill>
              </a:rPr>
              <a:pPr/>
              <a:t>21/03/1445</a:t>
            </a:fld>
            <a:endParaRPr lang="ar-IQ">
              <a:solidFill>
                <a:prstClr val="black">
                  <a:tint val="75000"/>
                </a:prstClr>
              </a:solidFill>
            </a:endParaRPr>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ar-IQ">
              <a:solidFill>
                <a:prstClr val="black">
                  <a:tint val="75000"/>
                </a:prstClr>
              </a:solidFill>
            </a:endParaRPr>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EC550AA7-0AE5-43C6-9BA5-80738328C25E}" type="slidenum">
              <a:rPr lang="ar-IQ" smtClean="0">
                <a:solidFill>
                  <a:prstClr val="black">
                    <a:tint val="75000"/>
                  </a:prstClr>
                </a:solidFill>
              </a:rPr>
              <a:pPr/>
              <a:t>‹#›</a:t>
            </a:fld>
            <a:endParaRPr lang="ar-IQ">
              <a:solidFill>
                <a:prstClr val="black">
                  <a:tint val="75000"/>
                </a:prstClr>
              </a:solidFill>
            </a:endParaRPr>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4164267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rgbClr val="FFFFFF"/>
              </a:solidFill>
            </a:endParaRPr>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rgbClr val="FFFFFF"/>
              </a:solidFill>
            </a:endParaRPr>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BD8C5551-7741-4CC0-9B0C-56E470E812F8}" type="datetimeFigureOut">
              <a:rPr lang="ar-IQ" smtClean="0">
                <a:solidFill>
                  <a:prstClr val="black">
                    <a:tint val="75000"/>
                  </a:prstClr>
                </a:solidFill>
              </a:rPr>
              <a:pPr/>
              <a:t>21/03/1445</a:t>
            </a:fld>
            <a:endParaRPr lang="ar-IQ">
              <a:solidFill>
                <a:prstClr val="black">
                  <a:tint val="75000"/>
                </a:prstClr>
              </a:solidFill>
            </a:endParaRPr>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ar-IQ">
              <a:solidFill>
                <a:prstClr val="black">
                  <a:tint val="75000"/>
                </a:prstClr>
              </a:solidFill>
            </a:endParaRPr>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EC550AA7-0AE5-43C6-9BA5-80738328C25E}"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8152383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7.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962400"/>
            <a:ext cx="8305800" cy="1295400"/>
          </a:xfrm>
        </p:spPr>
        <p:txBody>
          <a:bodyPr>
            <a:noAutofit/>
          </a:bodyPr>
          <a:lstStyle/>
          <a:p>
            <a:pPr rtl="1"/>
            <a:r>
              <a:rPr lang="ar-IQ" sz="4800" cap="all" dirty="0" smtClean="0">
                <a:solidFill>
                  <a:schemeClr val="tx1"/>
                </a:solidFill>
                <a:latin typeface="Arabic Typesetting" pitchFamily="66" charset="-78"/>
                <a:cs typeface="+mn-cs"/>
              </a:rPr>
              <a:t>علم البيئة والتلوث</a:t>
            </a:r>
            <a:br>
              <a:rPr lang="ar-IQ" sz="4800" cap="all" dirty="0" smtClean="0">
                <a:solidFill>
                  <a:schemeClr val="tx1"/>
                </a:solidFill>
                <a:latin typeface="Arabic Typesetting" pitchFamily="66" charset="-78"/>
                <a:cs typeface="+mn-cs"/>
              </a:rPr>
            </a:br>
            <a:r>
              <a:rPr lang="ar-IQ" sz="4800" cap="all" dirty="0">
                <a:solidFill>
                  <a:schemeClr val="tx1"/>
                </a:solidFill>
                <a:latin typeface="Arabic Typesetting" pitchFamily="66" charset="-78"/>
                <a:cs typeface="+mn-cs"/>
              </a:rPr>
              <a:t>المرحلة </a:t>
            </a:r>
            <a:r>
              <a:rPr lang="ar-IQ" sz="4800" cap="all" dirty="0" smtClean="0">
                <a:solidFill>
                  <a:schemeClr val="tx1"/>
                </a:solidFill>
                <a:latin typeface="Arabic Typesetting" pitchFamily="66" charset="-78"/>
                <a:cs typeface="+mn-cs"/>
              </a:rPr>
              <a:t>الثالثة </a:t>
            </a:r>
            <a:br>
              <a:rPr lang="ar-IQ" sz="4800" cap="all" dirty="0" smtClean="0">
                <a:solidFill>
                  <a:schemeClr val="tx1"/>
                </a:solidFill>
                <a:latin typeface="Arabic Typesetting" pitchFamily="66" charset="-78"/>
                <a:cs typeface="+mn-cs"/>
              </a:rPr>
            </a:br>
            <a:r>
              <a:rPr lang="ar-IQ" sz="4800" cap="all" dirty="0" smtClean="0">
                <a:solidFill>
                  <a:schemeClr val="tx1"/>
                </a:solidFill>
                <a:latin typeface="Arabic Typesetting" pitchFamily="66" charset="-78"/>
                <a:cs typeface="+mn-cs"/>
              </a:rPr>
              <a:t>المحاضرة الأولى</a:t>
            </a:r>
            <a:r>
              <a:rPr lang="ar-IQ" sz="4800" cap="all" smtClean="0">
                <a:solidFill>
                  <a:schemeClr val="tx1"/>
                </a:solidFill>
                <a:latin typeface="Arabic Typesetting" pitchFamily="66" charset="-78"/>
                <a:cs typeface="+mn-cs"/>
              </a:rPr>
              <a:t/>
            </a:r>
            <a:br>
              <a:rPr lang="ar-IQ" sz="4800" cap="all" smtClean="0">
                <a:solidFill>
                  <a:schemeClr val="tx1"/>
                </a:solidFill>
                <a:latin typeface="Arabic Typesetting" pitchFamily="66" charset="-78"/>
                <a:cs typeface="+mn-cs"/>
              </a:rPr>
            </a:br>
            <a:r>
              <a:rPr lang="ar-IQ" sz="4800" cap="all" smtClean="0">
                <a:solidFill>
                  <a:schemeClr val="tx1"/>
                </a:solidFill>
                <a:latin typeface="Arabic Typesetting" pitchFamily="66" charset="-78"/>
                <a:cs typeface="+mn-cs"/>
              </a:rPr>
              <a:t>أ.</a:t>
            </a:r>
            <a:r>
              <a:rPr lang="ar-IQ" sz="4000" cap="all" spc="400" smtClean="0">
                <a:solidFill>
                  <a:srgbClr val="000000"/>
                </a:solidFill>
                <a:latin typeface="Franklin Gothic Book"/>
                <a:ea typeface="Calibri"/>
                <a:cs typeface="Simplified Arabic"/>
              </a:rPr>
              <a:t>م </a:t>
            </a:r>
            <a:r>
              <a:rPr lang="ar-IQ" sz="4000" cap="all" spc="400" dirty="0" smtClean="0">
                <a:solidFill>
                  <a:srgbClr val="000000"/>
                </a:solidFill>
                <a:latin typeface="Franklin Gothic Book"/>
                <a:ea typeface="Calibri"/>
                <a:cs typeface="Simplified Arabic"/>
              </a:rPr>
              <a:t>سجاد عبد </a:t>
            </a:r>
            <a:r>
              <a:rPr lang="ar-IQ" sz="4000" cap="all" spc="400" dirty="0">
                <a:solidFill>
                  <a:srgbClr val="000000"/>
                </a:solidFill>
                <a:latin typeface="Franklin Gothic Book"/>
                <a:ea typeface="Calibri"/>
                <a:cs typeface="Simplified Arabic"/>
              </a:rPr>
              <a:t>الغني عبدالله</a:t>
            </a:r>
            <a:r>
              <a:rPr lang="ar-IQ" sz="4000" cap="all" dirty="0" smtClean="0">
                <a:solidFill>
                  <a:schemeClr val="tx1"/>
                </a:solidFill>
                <a:latin typeface="Franklin Gothic Medium"/>
                <a:cs typeface="Tahoma"/>
              </a:rPr>
              <a:t/>
            </a:r>
            <a:br>
              <a:rPr lang="ar-IQ" sz="4000" cap="all" dirty="0" smtClean="0">
                <a:solidFill>
                  <a:schemeClr val="tx1"/>
                </a:solidFill>
                <a:latin typeface="Franklin Gothic Medium"/>
                <a:cs typeface="Tahoma"/>
              </a:rPr>
            </a:br>
            <a:r>
              <a:rPr lang="ar-IQ" sz="4000" cap="all" dirty="0" smtClean="0">
                <a:solidFill>
                  <a:schemeClr val="tx1"/>
                </a:solidFill>
                <a:latin typeface="Franklin Gothic Medium"/>
                <a:cs typeface="Tahoma"/>
              </a:rPr>
              <a:t> </a:t>
            </a:r>
            <a:br>
              <a:rPr lang="ar-IQ" sz="4000" cap="all" dirty="0" smtClean="0">
                <a:solidFill>
                  <a:schemeClr val="tx1"/>
                </a:solidFill>
                <a:latin typeface="Franklin Gothic Medium"/>
                <a:cs typeface="Tahoma"/>
              </a:rPr>
            </a:br>
            <a:endParaRPr lang="en-US" sz="4000" dirty="0">
              <a:solidFill>
                <a:schemeClr val="tx1"/>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332656"/>
            <a:ext cx="2146300" cy="1914525"/>
          </a:xfrm>
          <a:prstGeom prst="rect">
            <a:avLst/>
          </a:prstGeom>
          <a:noFill/>
          <a:ln w="158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76256" y="260648"/>
            <a:ext cx="1944687" cy="1725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76256" y="2132856"/>
            <a:ext cx="2088232" cy="151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204979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438400"/>
            <a:ext cx="8229600" cy="1143000"/>
          </a:xfrm>
        </p:spPr>
        <p:txBody>
          <a:bodyPr>
            <a:noAutofit/>
          </a:bodyPr>
          <a:lstStyle/>
          <a:p>
            <a:pPr algn="just" rtl="1"/>
            <a:r>
              <a:rPr lang="ar-IQ" sz="3600" dirty="0" smtClean="0">
                <a:solidFill>
                  <a:schemeClr val="tx1"/>
                </a:solidFill>
              </a:rPr>
              <a:t>بعد ذلك استخدم </a:t>
            </a:r>
            <a:r>
              <a:rPr lang="ar-IQ" sz="3600" dirty="0" err="1" smtClean="0">
                <a:solidFill>
                  <a:schemeClr val="tx1"/>
                </a:solidFill>
              </a:rPr>
              <a:t>رايتر</a:t>
            </a:r>
            <a:r>
              <a:rPr lang="ar-IQ" sz="3600" dirty="0" smtClean="0">
                <a:solidFill>
                  <a:schemeClr val="tx1"/>
                </a:solidFill>
              </a:rPr>
              <a:t> </a:t>
            </a:r>
            <a:r>
              <a:rPr lang="en-US" sz="3600" dirty="0" smtClean="0">
                <a:solidFill>
                  <a:schemeClr val="tx1"/>
                </a:solidFill>
              </a:rPr>
              <a:t>Reiter</a:t>
            </a:r>
            <a:r>
              <a:rPr lang="en-CA" sz="3600" dirty="0" smtClean="0">
                <a:solidFill>
                  <a:schemeClr val="tx1"/>
                </a:solidFill>
              </a:rPr>
              <a:t> </a:t>
            </a:r>
            <a:r>
              <a:rPr lang="ar-IQ" sz="3600" dirty="0" smtClean="0">
                <a:solidFill>
                  <a:schemeClr val="tx1"/>
                </a:solidFill>
              </a:rPr>
              <a:t> سنة 1865م مصطلح </a:t>
            </a:r>
            <a:r>
              <a:rPr lang="en-US" sz="3600" dirty="0" smtClean="0">
                <a:solidFill>
                  <a:schemeClr val="tx1"/>
                </a:solidFill>
              </a:rPr>
              <a:t>Ecology</a:t>
            </a:r>
            <a:r>
              <a:rPr lang="en-CA" sz="3600" dirty="0" smtClean="0">
                <a:solidFill>
                  <a:schemeClr val="tx1"/>
                </a:solidFill>
              </a:rPr>
              <a:t> </a:t>
            </a:r>
            <a:r>
              <a:rPr lang="ar-IQ" sz="3600" dirty="0" smtClean="0">
                <a:solidFill>
                  <a:schemeClr val="tx1"/>
                </a:solidFill>
              </a:rPr>
              <a:t> والمستمد من </a:t>
            </a:r>
            <a:r>
              <a:rPr lang="ar-IQ" sz="3600" dirty="0" err="1" smtClean="0">
                <a:solidFill>
                  <a:schemeClr val="tx1"/>
                </a:solidFill>
              </a:rPr>
              <a:t>من</a:t>
            </a:r>
            <a:r>
              <a:rPr lang="ar-IQ" sz="3600" dirty="0" smtClean="0">
                <a:solidFill>
                  <a:schemeClr val="tx1"/>
                </a:solidFill>
              </a:rPr>
              <a:t> المقطع اليوناني </a:t>
            </a:r>
            <a:r>
              <a:rPr lang="en-US" sz="3600" dirty="0" err="1" smtClean="0">
                <a:solidFill>
                  <a:schemeClr val="tx1"/>
                </a:solidFill>
              </a:rPr>
              <a:t>Oikos</a:t>
            </a:r>
            <a:r>
              <a:rPr lang="ar-IQ" sz="3600" dirty="0" smtClean="0">
                <a:solidFill>
                  <a:schemeClr val="tx1"/>
                </a:solidFill>
              </a:rPr>
              <a:t> بمعنى بيت </a:t>
            </a:r>
            <a:r>
              <a:rPr lang="ar-IQ" sz="3600" dirty="0" err="1" smtClean="0">
                <a:solidFill>
                  <a:schemeClr val="tx1"/>
                </a:solidFill>
              </a:rPr>
              <a:t>او</a:t>
            </a:r>
            <a:r>
              <a:rPr lang="ar-IQ" sz="3600" dirty="0" smtClean="0">
                <a:solidFill>
                  <a:schemeClr val="tx1"/>
                </a:solidFill>
              </a:rPr>
              <a:t> مسكن والمقطع </a:t>
            </a:r>
            <a:r>
              <a:rPr lang="en-US" sz="3600" dirty="0" smtClean="0">
                <a:solidFill>
                  <a:schemeClr val="tx1"/>
                </a:solidFill>
              </a:rPr>
              <a:t>Logos</a:t>
            </a:r>
            <a:r>
              <a:rPr lang="en-CA" sz="3600" dirty="0" smtClean="0">
                <a:solidFill>
                  <a:schemeClr val="tx1"/>
                </a:solidFill>
              </a:rPr>
              <a:t> </a:t>
            </a:r>
            <a:r>
              <a:rPr lang="ar-IQ" sz="3600" dirty="0" smtClean="0">
                <a:solidFill>
                  <a:schemeClr val="tx1"/>
                </a:solidFill>
              </a:rPr>
              <a:t> بمعنى دراسة </a:t>
            </a:r>
            <a:r>
              <a:rPr lang="ar-IQ" sz="3600" dirty="0" err="1" smtClean="0">
                <a:solidFill>
                  <a:schemeClr val="tx1"/>
                </a:solidFill>
              </a:rPr>
              <a:t>او</a:t>
            </a:r>
            <a:r>
              <a:rPr lang="ar-IQ" sz="3600" dirty="0" smtClean="0">
                <a:solidFill>
                  <a:schemeClr val="tx1"/>
                </a:solidFill>
              </a:rPr>
              <a:t> علم وبعد ذلك أعقبه العالم الألماني </a:t>
            </a:r>
            <a:r>
              <a:rPr lang="ar-IQ" sz="3600" dirty="0" err="1" smtClean="0">
                <a:solidFill>
                  <a:schemeClr val="tx1"/>
                </a:solidFill>
              </a:rPr>
              <a:t>ارنست</a:t>
            </a:r>
            <a:r>
              <a:rPr lang="ar-IQ" sz="3600" dirty="0" smtClean="0">
                <a:solidFill>
                  <a:schemeClr val="tx1"/>
                </a:solidFill>
              </a:rPr>
              <a:t> هيكل الذي عرف المصطلح </a:t>
            </a:r>
            <a:r>
              <a:rPr lang="en-US" sz="3600" dirty="0" err="1" smtClean="0">
                <a:solidFill>
                  <a:schemeClr val="tx1"/>
                </a:solidFill>
              </a:rPr>
              <a:t>Oekologie</a:t>
            </a:r>
            <a:r>
              <a:rPr lang="ar-IQ" sz="3600" dirty="0" smtClean="0">
                <a:solidFill>
                  <a:schemeClr val="tx1"/>
                </a:solidFill>
              </a:rPr>
              <a:t> بأنه العلم الذي يشمل دراسة العلاقات المتبادلة بين الكائنات الحية ومحيطها الخارجي</a:t>
            </a:r>
            <a:r>
              <a:rPr lang="en-US" sz="3600" dirty="0">
                <a:solidFill>
                  <a:schemeClr val="tx1"/>
                </a:solidFill>
              </a:rPr>
              <a:t>.</a:t>
            </a:r>
            <a:r>
              <a:rPr lang="ar-IQ" sz="3600" dirty="0" smtClean="0">
                <a:solidFill>
                  <a:schemeClr val="tx1"/>
                </a:solidFill>
              </a:rPr>
              <a:t>   </a:t>
            </a:r>
            <a:endParaRPr lang="en-US" sz="3600" dirty="0">
              <a:solidFill>
                <a:schemeClr val="tx1"/>
              </a:solidFill>
            </a:endParaRPr>
          </a:p>
        </p:txBody>
      </p:sp>
    </p:spTree>
    <p:extLst>
      <p:ext uri="{BB962C8B-B14F-4D97-AF65-F5344CB8AC3E}">
        <p14:creationId xmlns:p14="http://schemas.microsoft.com/office/powerpoint/2010/main" val="35874033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14600"/>
            <a:ext cx="8229600" cy="1143000"/>
          </a:xfrm>
        </p:spPr>
        <p:txBody>
          <a:bodyPr>
            <a:noAutofit/>
          </a:bodyPr>
          <a:lstStyle/>
          <a:p>
            <a:pPr algn="just" rtl="1"/>
            <a:r>
              <a:rPr lang="ar-IQ" sz="3600" dirty="0" smtClean="0">
                <a:solidFill>
                  <a:srgbClr val="FF0000"/>
                </a:solidFill>
              </a:rPr>
              <a:t>دور العلماء العرب في علم البيئة:</a:t>
            </a:r>
            <a:br>
              <a:rPr lang="ar-IQ" sz="3600" dirty="0" smtClean="0">
                <a:solidFill>
                  <a:srgbClr val="FF0000"/>
                </a:solidFill>
              </a:rPr>
            </a:br>
            <a:r>
              <a:rPr lang="ar-IQ" sz="3600" dirty="0" smtClean="0">
                <a:solidFill>
                  <a:schemeClr val="tx1"/>
                </a:solidFill>
              </a:rPr>
              <a:t>كان للعرب دوراً واضحاً في علم البيئة ومنهم الجاحظ (768-873م) والذي صنف الحيوانات على أساس عاداتها وبيئتها و ويُعد هذا العالم من </a:t>
            </a:r>
            <a:r>
              <a:rPr lang="ar-IQ" sz="3600" dirty="0" err="1" smtClean="0">
                <a:solidFill>
                  <a:schemeClr val="tx1"/>
                </a:solidFill>
              </a:rPr>
              <a:t>الاوئل</a:t>
            </a:r>
            <a:r>
              <a:rPr lang="ar-IQ" sz="3600" dirty="0" smtClean="0">
                <a:solidFill>
                  <a:schemeClr val="tx1"/>
                </a:solidFill>
              </a:rPr>
              <a:t> الذين </a:t>
            </a:r>
            <a:r>
              <a:rPr lang="ar-IQ" sz="3600" dirty="0" err="1" smtClean="0">
                <a:solidFill>
                  <a:schemeClr val="tx1"/>
                </a:solidFill>
              </a:rPr>
              <a:t>ساهمو</a:t>
            </a:r>
            <a:r>
              <a:rPr lang="ar-IQ" sz="3600" dirty="0" smtClean="0">
                <a:solidFill>
                  <a:schemeClr val="tx1"/>
                </a:solidFill>
              </a:rPr>
              <a:t> في تبيان اثر البيئة في الكائنات الحية.</a:t>
            </a:r>
            <a:br>
              <a:rPr lang="ar-IQ" sz="3600" dirty="0" smtClean="0">
                <a:solidFill>
                  <a:schemeClr val="tx1"/>
                </a:solidFill>
              </a:rPr>
            </a:br>
            <a:r>
              <a:rPr lang="ar-IQ" sz="3600" dirty="0" smtClean="0">
                <a:solidFill>
                  <a:schemeClr val="tx1"/>
                </a:solidFill>
              </a:rPr>
              <a:t>ومن العلماء العرب، الرازي والذي بيّن علاقة البيئة في الطب ودرس مواقع المدن من حيث الظروف البيئية كدرجة الحرارة والرطوبة والرياح وغيرها والهدف من ذلك اكتشاف الأمراض وعلاجها.  </a:t>
            </a:r>
            <a:endParaRPr lang="en-US" sz="3600" dirty="0">
              <a:solidFill>
                <a:schemeClr val="tx1"/>
              </a:solidFill>
            </a:endParaRPr>
          </a:p>
        </p:txBody>
      </p:sp>
    </p:spTree>
    <p:extLst>
      <p:ext uri="{BB962C8B-B14F-4D97-AF65-F5344CB8AC3E}">
        <p14:creationId xmlns:p14="http://schemas.microsoft.com/office/powerpoint/2010/main" val="421075049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676400"/>
            <a:ext cx="8305800" cy="3505200"/>
          </a:xfrm>
        </p:spPr>
        <p:txBody>
          <a:bodyPr>
            <a:noAutofit/>
          </a:bodyPr>
          <a:lstStyle/>
          <a:p>
            <a:pPr algn="just"/>
            <a:r>
              <a:rPr lang="ar-IQ" sz="3600" dirty="0" smtClean="0">
                <a:solidFill>
                  <a:srgbClr val="FF0000"/>
                </a:solidFill>
              </a:rPr>
              <a:t>والتعريف المعتاد لهذ العلم هو دراسة الكائن الحي </a:t>
            </a:r>
            <a:r>
              <a:rPr lang="ar-IQ" sz="3600" dirty="0" err="1" smtClean="0">
                <a:solidFill>
                  <a:srgbClr val="FF0000"/>
                </a:solidFill>
              </a:rPr>
              <a:t>او</a:t>
            </a:r>
            <a:r>
              <a:rPr lang="ar-IQ" sz="3600" dirty="0" smtClean="0">
                <a:solidFill>
                  <a:srgbClr val="FF0000"/>
                </a:solidFill>
              </a:rPr>
              <a:t> الكائنات الحية بمحيطها </a:t>
            </a:r>
            <a:r>
              <a:rPr lang="ar-IQ" sz="3600" dirty="0" err="1" smtClean="0">
                <a:solidFill>
                  <a:srgbClr val="FF0000"/>
                </a:solidFill>
              </a:rPr>
              <a:t>او</a:t>
            </a:r>
            <a:r>
              <a:rPr lang="ar-IQ" sz="3600" dirty="0" smtClean="0">
                <a:solidFill>
                  <a:srgbClr val="FF0000"/>
                </a:solidFill>
              </a:rPr>
              <a:t> انه العلم الذي بالعلاقة المتبادلة بين الكائن الحي ومحيطه</a:t>
            </a:r>
            <a:r>
              <a:rPr lang="ar-IQ" sz="3600" dirty="0" smtClean="0">
                <a:solidFill>
                  <a:schemeClr val="tx1"/>
                </a:solidFill>
              </a:rPr>
              <a:t>.</a:t>
            </a:r>
            <a:br>
              <a:rPr lang="ar-IQ" sz="3600" dirty="0" smtClean="0">
                <a:solidFill>
                  <a:schemeClr val="tx1"/>
                </a:solidFill>
              </a:rPr>
            </a:br>
            <a:r>
              <a:rPr lang="ar-IQ" sz="3600" dirty="0" smtClean="0">
                <a:solidFill>
                  <a:schemeClr val="tx1"/>
                </a:solidFill>
              </a:rPr>
              <a:t>وبما </a:t>
            </a:r>
            <a:r>
              <a:rPr lang="ar-IQ" sz="3600" dirty="0" err="1" smtClean="0">
                <a:solidFill>
                  <a:schemeClr val="tx1"/>
                </a:solidFill>
              </a:rPr>
              <a:t>ان</a:t>
            </a:r>
            <a:r>
              <a:rPr lang="ar-IQ" sz="3600" dirty="0" smtClean="0">
                <a:solidFill>
                  <a:schemeClr val="tx1"/>
                </a:solidFill>
              </a:rPr>
              <a:t> علم البيئة يختص في حياتيه مجموع الكائنات الحية وعملياتها الوظيفية سواء كانت تلك الكائنات في المياه</a:t>
            </a:r>
            <a:r>
              <a:rPr lang="en-US" sz="3600" dirty="0" smtClean="0">
                <a:solidFill>
                  <a:schemeClr val="tx1"/>
                </a:solidFill>
              </a:rPr>
              <a:t> </a:t>
            </a:r>
            <a:r>
              <a:rPr lang="ar-IQ" sz="3600" dirty="0" smtClean="0">
                <a:solidFill>
                  <a:schemeClr val="tx1"/>
                </a:solidFill>
              </a:rPr>
              <a:t> العذبة أم المالحة </a:t>
            </a:r>
            <a:r>
              <a:rPr lang="ar-IQ" sz="3600" dirty="0" err="1" smtClean="0">
                <a:solidFill>
                  <a:schemeClr val="tx1"/>
                </a:solidFill>
              </a:rPr>
              <a:t>ام</a:t>
            </a:r>
            <a:r>
              <a:rPr lang="ar-IQ" sz="3600" dirty="0" smtClean="0">
                <a:solidFill>
                  <a:schemeClr val="tx1"/>
                </a:solidFill>
              </a:rPr>
              <a:t> اليابسة </a:t>
            </a:r>
            <a:r>
              <a:rPr lang="ar-IQ" sz="3600" dirty="0" err="1" smtClean="0">
                <a:solidFill>
                  <a:schemeClr val="tx1"/>
                </a:solidFill>
              </a:rPr>
              <a:t>ام</a:t>
            </a:r>
            <a:r>
              <a:rPr lang="ar-IQ" sz="3600" dirty="0" smtClean="0">
                <a:solidFill>
                  <a:schemeClr val="tx1"/>
                </a:solidFill>
              </a:rPr>
              <a:t> الهواء .لذا يمكن القول </a:t>
            </a:r>
            <a:r>
              <a:rPr lang="ar-IQ" sz="3600" dirty="0" err="1" smtClean="0">
                <a:solidFill>
                  <a:schemeClr val="tx1"/>
                </a:solidFill>
              </a:rPr>
              <a:t>ان</a:t>
            </a:r>
            <a:r>
              <a:rPr lang="ar-IQ" sz="3600" dirty="0" smtClean="0">
                <a:solidFill>
                  <a:schemeClr val="tx1"/>
                </a:solidFill>
              </a:rPr>
              <a:t> علم البيئة هو دراسة العلاقات للكائنات الحية الطبيعية من حيث تركيبها ووظيفتها وموقعها .وبعد الإنسان جزء من تلك الطبيعية و العلاقة المتبادلة </a:t>
            </a:r>
            <a:br>
              <a:rPr lang="ar-IQ" sz="3600" dirty="0" smtClean="0">
                <a:solidFill>
                  <a:schemeClr val="tx1"/>
                </a:solidFill>
              </a:rPr>
            </a:br>
            <a:endParaRPr lang="en-US" sz="3600" dirty="0">
              <a:solidFill>
                <a:schemeClr val="tx1"/>
              </a:solidFill>
            </a:endParaRPr>
          </a:p>
        </p:txBody>
      </p:sp>
    </p:spTree>
    <p:extLst>
      <p:ext uri="{BB962C8B-B14F-4D97-AF65-F5344CB8AC3E}">
        <p14:creationId xmlns:p14="http://schemas.microsoft.com/office/powerpoint/2010/main" val="135087536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81200"/>
            <a:ext cx="8229600" cy="2087562"/>
          </a:xfrm>
        </p:spPr>
        <p:txBody>
          <a:bodyPr>
            <a:normAutofit fontScale="90000"/>
          </a:bodyPr>
          <a:lstStyle/>
          <a:p>
            <a:pPr algn="just" rtl="1"/>
            <a:r>
              <a:rPr lang="ar-IQ" dirty="0" smtClean="0">
                <a:solidFill>
                  <a:schemeClr val="tx1"/>
                </a:solidFill>
              </a:rPr>
              <a:t>لذا يمكن القول </a:t>
            </a:r>
            <a:r>
              <a:rPr lang="ar-IQ" dirty="0" err="1" smtClean="0">
                <a:solidFill>
                  <a:schemeClr val="tx1"/>
                </a:solidFill>
              </a:rPr>
              <a:t>ان</a:t>
            </a:r>
            <a:r>
              <a:rPr lang="ar-IQ" dirty="0" smtClean="0">
                <a:solidFill>
                  <a:schemeClr val="tx1"/>
                </a:solidFill>
              </a:rPr>
              <a:t> علم البيئة هو دراسة العلاقات </a:t>
            </a:r>
            <a:br>
              <a:rPr lang="ar-IQ" dirty="0" smtClean="0">
                <a:solidFill>
                  <a:schemeClr val="tx1"/>
                </a:solidFill>
              </a:rPr>
            </a:br>
            <a:r>
              <a:rPr lang="ar-IQ" dirty="0" smtClean="0">
                <a:solidFill>
                  <a:schemeClr val="tx1"/>
                </a:solidFill>
              </a:rPr>
              <a:t>للموارد الحية الطبيعية من حيث تركيبها ووظيفتها وموقعها ويُعد الإنسان جزء من تلك الطبيعة والعلاقات المتبادلة.</a:t>
            </a:r>
            <a:r>
              <a:rPr lang="en-US" dirty="0" smtClean="0">
                <a:solidFill>
                  <a:schemeClr val="tx1"/>
                </a:solidFill>
              </a:rPr>
              <a:t>                                        </a:t>
            </a:r>
            <a:r>
              <a:rPr lang="ar-IQ" dirty="0" smtClean="0">
                <a:solidFill>
                  <a:schemeClr val="tx1"/>
                </a:solidFill>
              </a:rPr>
              <a:t/>
            </a:r>
            <a:br>
              <a:rPr lang="ar-IQ" dirty="0" smtClean="0">
                <a:solidFill>
                  <a:schemeClr val="tx1"/>
                </a:solidFill>
              </a:rPr>
            </a:br>
            <a:r>
              <a:rPr lang="ar-IQ" dirty="0" smtClean="0">
                <a:solidFill>
                  <a:schemeClr val="tx1"/>
                </a:solidFill>
              </a:rPr>
              <a:t>لقد اتفق معظم العلماء على </a:t>
            </a:r>
            <a:r>
              <a:rPr lang="ar-IQ" dirty="0" err="1" smtClean="0">
                <a:solidFill>
                  <a:schemeClr val="tx1"/>
                </a:solidFill>
              </a:rPr>
              <a:t>ان</a:t>
            </a:r>
            <a:r>
              <a:rPr lang="ar-IQ" dirty="0" smtClean="0">
                <a:solidFill>
                  <a:schemeClr val="tx1"/>
                </a:solidFill>
              </a:rPr>
              <a:t> علم البيئة هو دراسة الكائن الحي في مكانه الطبيعي أي دراسة الكائن الحي أو الكائنات الحية بمحيطها وهذا يعني دراسة العلاقات المتبادلة بين الكائن الحي ومحيطه ت</a:t>
            </a:r>
            <a:br>
              <a:rPr lang="ar-IQ" dirty="0" smtClean="0">
                <a:solidFill>
                  <a:schemeClr val="tx1"/>
                </a:solidFill>
              </a:rPr>
            </a:br>
            <a:r>
              <a:rPr lang="ar-IQ" dirty="0" smtClean="0">
                <a:solidFill>
                  <a:schemeClr val="tx1"/>
                </a:solidFill>
              </a:rPr>
              <a:t>كما تم ذكره في أعلاه.</a:t>
            </a:r>
            <a:endParaRPr lang="en-US" dirty="0">
              <a:solidFill>
                <a:schemeClr val="tx1"/>
              </a:solidFill>
            </a:endParaRPr>
          </a:p>
        </p:txBody>
      </p:sp>
    </p:spTree>
    <p:extLst>
      <p:ext uri="{BB962C8B-B14F-4D97-AF65-F5344CB8AC3E}">
        <p14:creationId xmlns:p14="http://schemas.microsoft.com/office/powerpoint/2010/main" val="419889324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8382000" cy="4572000"/>
          </a:xfrm>
        </p:spPr>
        <p:txBody>
          <a:bodyPr>
            <a:noAutofit/>
          </a:bodyPr>
          <a:lstStyle/>
          <a:p>
            <a:pPr algn="just" rtl="1"/>
            <a:r>
              <a:rPr lang="ar-IQ" sz="3600" dirty="0" smtClean="0">
                <a:solidFill>
                  <a:schemeClr val="tx1"/>
                </a:solidFill>
              </a:rPr>
              <a:t>وقد اقترح العالم الإنكليزي </a:t>
            </a:r>
            <a:r>
              <a:rPr lang="ar-IQ" sz="3600" dirty="0" err="1" smtClean="0">
                <a:solidFill>
                  <a:schemeClr val="tx1"/>
                </a:solidFill>
              </a:rPr>
              <a:t>بلينكز</a:t>
            </a:r>
            <a:r>
              <a:rPr lang="ar-IQ" sz="3600" dirty="0" smtClean="0">
                <a:solidFill>
                  <a:schemeClr val="tx1"/>
                </a:solidFill>
              </a:rPr>
              <a:t> تعريفاً</a:t>
            </a:r>
            <a:br>
              <a:rPr lang="ar-IQ" sz="3600" dirty="0" smtClean="0">
                <a:solidFill>
                  <a:schemeClr val="tx1"/>
                </a:solidFill>
              </a:rPr>
            </a:br>
            <a:r>
              <a:rPr lang="ar-IQ" sz="3600" dirty="0" smtClean="0">
                <a:solidFill>
                  <a:schemeClr val="tx1"/>
                </a:solidFill>
              </a:rPr>
              <a:t>للبيئة أنها «محاولة لفهم العلاقات بين النباتات والحيوانات والمحيط الذي تعيش فيه» وذلك للإجابة عن الاستفسارات المتعلقة بمكان وكيفية معيشه هذه الحيوانات لقد تم تأكيد العلاقة بين الشكل والتأثير في تعريف علم البيئة أنه دراسة التركيب وتأثيرات الطبيعة . </a:t>
            </a:r>
            <a:endParaRPr lang="en-US" sz="3600" dirty="0">
              <a:solidFill>
                <a:schemeClr val="tx1"/>
              </a:solidFill>
            </a:endParaRPr>
          </a:p>
        </p:txBody>
      </p:sp>
    </p:spTree>
    <p:extLst>
      <p:ext uri="{BB962C8B-B14F-4D97-AF65-F5344CB8AC3E}">
        <p14:creationId xmlns:p14="http://schemas.microsoft.com/office/powerpoint/2010/main" val="133529189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62200"/>
            <a:ext cx="8229600" cy="1252728"/>
          </a:xfrm>
        </p:spPr>
        <p:txBody>
          <a:bodyPr>
            <a:normAutofit fontScale="90000"/>
          </a:bodyPr>
          <a:lstStyle/>
          <a:p>
            <a:pPr algn="just" rtl="1"/>
            <a:r>
              <a:rPr lang="ar-IQ" sz="3600" dirty="0">
                <a:solidFill>
                  <a:prstClr val="black"/>
                </a:solidFill>
              </a:rPr>
              <a:t>ومن بين التعاريف الأخر لعلم البيئة ذلك الذي يعتبرها «الدراسة العلمية لتوزيع الكائنات وغزارتها». غير أن العالم </a:t>
            </a:r>
            <a:r>
              <a:rPr lang="ar-IQ" sz="3600" dirty="0" err="1">
                <a:solidFill>
                  <a:prstClr val="black"/>
                </a:solidFill>
              </a:rPr>
              <a:t>جارلس</a:t>
            </a:r>
            <a:r>
              <a:rPr lang="ar-IQ" sz="3600" dirty="0">
                <a:solidFill>
                  <a:prstClr val="black"/>
                </a:solidFill>
              </a:rPr>
              <a:t> </a:t>
            </a:r>
            <a:r>
              <a:rPr lang="ar-IQ" sz="3600" dirty="0" err="1">
                <a:solidFill>
                  <a:prstClr val="black"/>
                </a:solidFill>
              </a:rPr>
              <a:t>كريبس</a:t>
            </a:r>
            <a:r>
              <a:rPr lang="ar-IQ" sz="3600" dirty="0">
                <a:solidFill>
                  <a:prstClr val="black"/>
                </a:solidFill>
              </a:rPr>
              <a:t> حور هذا التعريف إلى الدراسة العلمية للتفاعلات التي تحدد توزيه الكائنات الحية وغزارتها» . وبذلك فقد </a:t>
            </a:r>
            <a:r>
              <a:rPr lang="ar-IQ" sz="3600" dirty="0" err="1">
                <a:solidFill>
                  <a:prstClr val="black"/>
                </a:solidFill>
              </a:rPr>
              <a:t>اعطى</a:t>
            </a:r>
            <a:r>
              <a:rPr lang="ar-IQ" sz="3600" dirty="0">
                <a:solidFill>
                  <a:prstClr val="black"/>
                </a:solidFill>
              </a:rPr>
              <a:t> نوعاً من الشمولية المؤكدة معرفة مكان </a:t>
            </a:r>
            <a:br>
              <a:rPr lang="ar-IQ" sz="3600" dirty="0">
                <a:solidFill>
                  <a:prstClr val="black"/>
                </a:solidFill>
              </a:rPr>
            </a:br>
            <a:r>
              <a:rPr lang="ar-IQ" sz="3600" dirty="0">
                <a:solidFill>
                  <a:prstClr val="black"/>
                </a:solidFill>
              </a:rPr>
              <a:t>الكائنات وأعدادها وكيفية تواجدها في المناطق</a:t>
            </a:r>
            <a:br>
              <a:rPr lang="ar-IQ" sz="3600" dirty="0">
                <a:solidFill>
                  <a:prstClr val="black"/>
                </a:solidFill>
              </a:rPr>
            </a:br>
            <a:r>
              <a:rPr lang="ar-IQ" sz="3600" dirty="0">
                <a:solidFill>
                  <a:prstClr val="black"/>
                </a:solidFill>
              </a:rPr>
              <a:t> المختلفة </a:t>
            </a:r>
            <a:endParaRPr lang="en-US" dirty="0"/>
          </a:p>
        </p:txBody>
      </p:sp>
    </p:spTree>
    <p:extLst>
      <p:ext uri="{BB962C8B-B14F-4D97-AF65-F5344CB8AC3E}">
        <p14:creationId xmlns:p14="http://schemas.microsoft.com/office/powerpoint/2010/main" val="42642439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38400"/>
            <a:ext cx="8229600" cy="1252728"/>
          </a:xfrm>
        </p:spPr>
        <p:txBody>
          <a:bodyPr>
            <a:noAutofit/>
          </a:bodyPr>
          <a:lstStyle/>
          <a:p>
            <a:pPr algn="just" rtl="1"/>
            <a:r>
              <a:rPr lang="ar-IQ" sz="3600" dirty="0" smtClean="0">
                <a:solidFill>
                  <a:schemeClr val="tx1"/>
                </a:solidFill>
              </a:rPr>
              <a:t>ويتضح مما سبق </a:t>
            </a:r>
            <a:r>
              <a:rPr lang="ar-IQ" sz="3600" dirty="0" err="1" smtClean="0">
                <a:solidFill>
                  <a:schemeClr val="tx1"/>
                </a:solidFill>
              </a:rPr>
              <a:t>ان</a:t>
            </a:r>
            <a:r>
              <a:rPr lang="ar-IQ" sz="3600" dirty="0" smtClean="0">
                <a:solidFill>
                  <a:schemeClr val="tx1"/>
                </a:solidFill>
              </a:rPr>
              <a:t> تعريف علم البيئة يكون دقيقاً</a:t>
            </a:r>
            <a:br>
              <a:rPr lang="ar-IQ" sz="3600" dirty="0" smtClean="0">
                <a:solidFill>
                  <a:schemeClr val="tx1"/>
                </a:solidFill>
              </a:rPr>
            </a:br>
            <a:r>
              <a:rPr lang="ar-IQ" sz="3600" dirty="0" smtClean="0">
                <a:solidFill>
                  <a:schemeClr val="tx1"/>
                </a:solidFill>
              </a:rPr>
              <a:t>كلما توجه نحو تأكيد دراسة الكائنات ألحية وعلاقتها ببعضها البعض من جهة وبمحيطها الخارجي من جهة أخرى. لذا فان علم البيئة يعرف انه العلم الذي يشمل دراسة الكائن الحي في المسكن أو مكانه الطبيعي الذي يشمل العوامل الفيزيائية و الكيمياوية والحياتية من جهة والعوامل للسلوكية من </a:t>
            </a:r>
            <a:r>
              <a:rPr lang="ar-IQ" sz="3600" dirty="0" err="1" smtClean="0">
                <a:solidFill>
                  <a:schemeClr val="tx1"/>
                </a:solidFill>
              </a:rPr>
              <a:t>من</a:t>
            </a:r>
            <a:r>
              <a:rPr lang="ar-IQ" sz="3600" dirty="0" smtClean="0">
                <a:solidFill>
                  <a:schemeClr val="tx1"/>
                </a:solidFill>
              </a:rPr>
              <a:t> حيث غذاؤه وفريسته من جهة والمفترس من جهة أخرى على سبيل المثال. </a:t>
            </a:r>
            <a:endParaRPr lang="en-US" sz="3600" dirty="0">
              <a:solidFill>
                <a:schemeClr val="tx1"/>
              </a:solidFill>
            </a:endParaRPr>
          </a:p>
        </p:txBody>
      </p:sp>
    </p:spTree>
    <p:extLst>
      <p:ext uri="{BB962C8B-B14F-4D97-AF65-F5344CB8AC3E}">
        <p14:creationId xmlns:p14="http://schemas.microsoft.com/office/powerpoint/2010/main" val="281195441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8848" y="1447800"/>
            <a:ext cx="8077200" cy="3970318"/>
          </a:xfrm>
          <a:prstGeom prst="rect">
            <a:avLst/>
          </a:prstGeom>
        </p:spPr>
        <p:txBody>
          <a:bodyPr wrap="square">
            <a:spAutoFit/>
          </a:bodyPr>
          <a:lstStyle/>
          <a:p>
            <a:pPr algn="just"/>
            <a:r>
              <a:rPr lang="ar-IQ" sz="3600" dirty="0">
                <a:solidFill>
                  <a:prstClr val="black"/>
                </a:solidFill>
                <a:ea typeface="+mj-ea"/>
              </a:rPr>
              <a:t>لذا فبالإمكان تعريف علم البيئة «دراسة الكائن الحي بالنسبة </a:t>
            </a:r>
            <a:r>
              <a:rPr lang="ar-IQ" sz="3600" dirty="0" smtClean="0">
                <a:solidFill>
                  <a:prstClr val="black"/>
                </a:solidFill>
                <a:ea typeface="+mj-ea"/>
              </a:rPr>
              <a:t>ألي </a:t>
            </a:r>
            <a:r>
              <a:rPr lang="ar-IQ" sz="3600" dirty="0">
                <a:solidFill>
                  <a:prstClr val="black"/>
                </a:solidFill>
                <a:ea typeface="+mj-ea"/>
              </a:rPr>
              <a:t>جميع العوامل المحيطة به الحية وغير الحية</a:t>
            </a:r>
            <a:r>
              <a:rPr lang="ar-IQ" sz="3600" dirty="0" smtClean="0">
                <a:solidFill>
                  <a:prstClr val="black"/>
                </a:solidFill>
                <a:ea typeface="+mj-ea"/>
              </a:rPr>
              <a:t>».</a:t>
            </a:r>
            <a:r>
              <a:rPr lang="en-US" sz="3600" dirty="0" smtClean="0">
                <a:solidFill>
                  <a:prstClr val="black"/>
                </a:solidFill>
                <a:ea typeface="+mj-ea"/>
              </a:rPr>
              <a:t>    </a:t>
            </a:r>
            <a:r>
              <a:rPr lang="ar-IQ" sz="3600" dirty="0">
                <a:solidFill>
                  <a:prstClr val="black"/>
                </a:solidFill>
                <a:ea typeface="+mj-ea"/>
              </a:rPr>
              <a:t/>
            </a:r>
            <a:br>
              <a:rPr lang="ar-IQ" sz="3600" dirty="0">
                <a:solidFill>
                  <a:prstClr val="black"/>
                </a:solidFill>
                <a:ea typeface="+mj-ea"/>
              </a:rPr>
            </a:br>
            <a:r>
              <a:rPr lang="ar-IQ" sz="3600" dirty="0">
                <a:solidFill>
                  <a:prstClr val="black"/>
                </a:solidFill>
                <a:ea typeface="+mj-ea"/>
              </a:rPr>
              <a:t>ويكتسب علم البيئة أهميته من كونه احد المجالات المهمة في علم الأحياء والتي هي ثلاثة مجالات رئيسيه تشمل مجالات </a:t>
            </a:r>
            <a:r>
              <a:rPr lang="ar-IQ" sz="3600" dirty="0" err="1" smtClean="0">
                <a:solidFill>
                  <a:prstClr val="black"/>
                </a:solidFill>
                <a:ea typeface="+mj-ea"/>
              </a:rPr>
              <a:t>الشكلياء</a:t>
            </a:r>
            <a:r>
              <a:rPr lang="en-US" sz="3600" dirty="0" smtClean="0">
                <a:solidFill>
                  <a:prstClr val="black"/>
                </a:solidFill>
                <a:ea typeface="+mj-ea"/>
              </a:rPr>
              <a:t>Morphology</a:t>
            </a:r>
            <a:r>
              <a:rPr lang="en-CA" sz="3600" dirty="0" smtClean="0">
                <a:solidFill>
                  <a:prstClr val="black"/>
                </a:solidFill>
                <a:ea typeface="+mj-ea"/>
              </a:rPr>
              <a:t> </a:t>
            </a:r>
            <a:r>
              <a:rPr lang="ar-IQ" sz="3600" dirty="0" smtClean="0">
                <a:solidFill>
                  <a:prstClr val="black"/>
                </a:solidFill>
                <a:ea typeface="+mj-ea"/>
              </a:rPr>
              <a:t>  </a:t>
            </a:r>
            <a:r>
              <a:rPr lang="ar-IQ" sz="3600" dirty="0">
                <a:solidFill>
                  <a:prstClr val="black"/>
                </a:solidFill>
                <a:ea typeface="+mj-ea"/>
              </a:rPr>
              <a:t>وعلم وظائف الأعضاء </a:t>
            </a:r>
            <a:r>
              <a:rPr lang="en-US" sz="3600" dirty="0" smtClean="0">
                <a:solidFill>
                  <a:prstClr val="black"/>
                </a:solidFill>
                <a:ea typeface="+mj-ea"/>
              </a:rPr>
              <a:t> </a:t>
            </a:r>
            <a:r>
              <a:rPr lang="en-US" sz="3600" dirty="0" err="1" smtClean="0">
                <a:solidFill>
                  <a:prstClr val="black"/>
                </a:solidFill>
                <a:ea typeface="+mj-ea"/>
              </a:rPr>
              <a:t>Physology</a:t>
            </a:r>
            <a:r>
              <a:rPr lang="ar-IQ" sz="3600" dirty="0" smtClean="0">
                <a:solidFill>
                  <a:prstClr val="black"/>
                </a:solidFill>
                <a:ea typeface="+mj-ea"/>
              </a:rPr>
              <a:t>وعلم </a:t>
            </a:r>
            <a:r>
              <a:rPr lang="ar-IQ" sz="3600" dirty="0">
                <a:solidFill>
                  <a:prstClr val="black"/>
                </a:solidFill>
                <a:ea typeface="+mj-ea"/>
              </a:rPr>
              <a:t>البيئة </a:t>
            </a:r>
            <a:r>
              <a:rPr lang="en-US" sz="3600" dirty="0" smtClean="0">
                <a:solidFill>
                  <a:prstClr val="black"/>
                </a:solidFill>
                <a:ea typeface="+mj-ea"/>
              </a:rPr>
              <a:t> Ecology</a:t>
            </a:r>
            <a:endParaRPr lang="en-US" dirty="0"/>
          </a:p>
        </p:txBody>
      </p:sp>
    </p:spTree>
    <p:extLst>
      <p:ext uri="{BB962C8B-B14F-4D97-AF65-F5344CB8AC3E}">
        <p14:creationId xmlns:p14="http://schemas.microsoft.com/office/powerpoint/2010/main" val="11237826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90800"/>
            <a:ext cx="8229600" cy="1143000"/>
          </a:xfrm>
        </p:spPr>
        <p:txBody>
          <a:bodyPr>
            <a:noAutofit/>
          </a:bodyPr>
          <a:lstStyle/>
          <a:p>
            <a:pPr algn="just" rtl="1"/>
            <a:r>
              <a:rPr lang="ar-IQ" sz="3600" dirty="0" smtClean="0">
                <a:solidFill>
                  <a:srgbClr val="C00000"/>
                </a:solidFill>
              </a:rPr>
              <a:t>علاقة علم البيئة بالعلوم الأخرى</a:t>
            </a:r>
            <a:br>
              <a:rPr lang="ar-IQ" sz="3600" dirty="0" smtClean="0">
                <a:solidFill>
                  <a:srgbClr val="C00000"/>
                </a:solidFill>
              </a:rPr>
            </a:br>
            <a:r>
              <a:rPr lang="en-CA" sz="3600" dirty="0" err="1" smtClean="0">
                <a:solidFill>
                  <a:srgbClr val="C00000"/>
                </a:solidFill>
              </a:rPr>
              <a:t>Realation</a:t>
            </a:r>
            <a:r>
              <a:rPr lang="en-CA" sz="3600" dirty="0" smtClean="0">
                <a:solidFill>
                  <a:srgbClr val="C00000"/>
                </a:solidFill>
              </a:rPr>
              <a:t> of Ecology with other</a:t>
            </a:r>
            <a:br>
              <a:rPr lang="en-CA" sz="3600" dirty="0" smtClean="0">
                <a:solidFill>
                  <a:srgbClr val="C00000"/>
                </a:solidFill>
              </a:rPr>
            </a:br>
            <a:r>
              <a:rPr lang="en-CA" sz="3600" dirty="0" smtClean="0">
                <a:solidFill>
                  <a:srgbClr val="C00000"/>
                </a:solidFill>
              </a:rPr>
              <a:t> sciences</a:t>
            </a:r>
            <a:r>
              <a:rPr lang="ar-IQ" sz="3600" dirty="0" smtClean="0">
                <a:solidFill>
                  <a:schemeClr val="tx1"/>
                </a:solidFill>
              </a:rPr>
              <a:t/>
            </a:r>
            <a:br>
              <a:rPr lang="ar-IQ" sz="3600" dirty="0" smtClean="0">
                <a:solidFill>
                  <a:schemeClr val="tx1"/>
                </a:solidFill>
              </a:rPr>
            </a:br>
            <a:r>
              <a:rPr lang="ar-IQ" sz="3600" dirty="0" smtClean="0">
                <a:solidFill>
                  <a:schemeClr val="tx1"/>
                </a:solidFill>
              </a:rPr>
              <a:t>هناك أربعة من العلوم الحياتية لها صلة قريبة ومتداخلة بعلم البيئية وهي الوراثة </a:t>
            </a:r>
            <a:r>
              <a:rPr lang="ar-IQ" sz="3600" dirty="0" err="1" smtClean="0">
                <a:solidFill>
                  <a:schemeClr val="tx1"/>
                </a:solidFill>
              </a:rPr>
              <a:t>والفسلجة</a:t>
            </a:r>
            <a:r>
              <a:rPr lang="ar-IQ" sz="3600" dirty="0" smtClean="0">
                <a:solidFill>
                  <a:schemeClr val="tx1"/>
                </a:solidFill>
              </a:rPr>
              <a:t> والتطور  والسلوك.</a:t>
            </a:r>
            <a:br>
              <a:rPr lang="ar-IQ" sz="3600" dirty="0" smtClean="0">
                <a:solidFill>
                  <a:schemeClr val="tx1"/>
                </a:solidFill>
              </a:rPr>
            </a:br>
            <a:r>
              <a:rPr lang="ar-IQ" sz="3600" dirty="0">
                <a:solidFill>
                  <a:schemeClr val="tx1"/>
                </a:solidFill>
                <a:latin typeface="Tahoma"/>
              </a:rPr>
              <a:t>وان اكثر </a:t>
            </a:r>
            <a:r>
              <a:rPr lang="ar-IQ" sz="3600" dirty="0" smtClean="0">
                <a:solidFill>
                  <a:schemeClr val="tx1"/>
                </a:solidFill>
                <a:latin typeface="Tahoma"/>
              </a:rPr>
              <a:t>أنواع </a:t>
            </a:r>
            <a:r>
              <a:rPr lang="ar-IQ" sz="3600" dirty="0">
                <a:solidFill>
                  <a:schemeClr val="tx1"/>
                </a:solidFill>
                <a:latin typeface="Tahoma"/>
              </a:rPr>
              <a:t>التطبع </a:t>
            </a:r>
            <a:r>
              <a:rPr lang="ar-IQ" sz="3600" dirty="0" smtClean="0">
                <a:solidFill>
                  <a:schemeClr val="tx1"/>
                </a:solidFill>
                <a:latin typeface="Tahoma"/>
              </a:rPr>
              <a:t>للأحياء </a:t>
            </a:r>
            <a:r>
              <a:rPr lang="ar-IQ" sz="3600" dirty="0">
                <a:solidFill>
                  <a:schemeClr val="tx1"/>
                </a:solidFill>
                <a:latin typeface="Tahoma"/>
              </a:rPr>
              <a:t>المختلفة مرتبط بالبيئة التي يعيش فيها الكائن والمؤشرة في الطبيعة </a:t>
            </a:r>
            <a:r>
              <a:rPr lang="ar-IQ" sz="3600" dirty="0" err="1">
                <a:solidFill>
                  <a:schemeClr val="tx1"/>
                </a:solidFill>
                <a:latin typeface="Tahoma"/>
              </a:rPr>
              <a:t>الفسيلوجية</a:t>
            </a:r>
            <a:r>
              <a:rPr lang="ar-IQ" sz="3600" dirty="0">
                <a:solidFill>
                  <a:schemeClr val="tx1"/>
                </a:solidFill>
                <a:latin typeface="Tahoma"/>
              </a:rPr>
              <a:t> والسلوكية التي تؤدي </a:t>
            </a:r>
            <a:r>
              <a:rPr lang="ar-IQ" sz="3600" dirty="0" smtClean="0">
                <a:solidFill>
                  <a:schemeClr val="tx1"/>
                </a:solidFill>
                <a:latin typeface="Tahoma"/>
              </a:rPr>
              <a:t>دوراً </a:t>
            </a:r>
            <a:r>
              <a:rPr lang="ar-IQ" sz="3600" dirty="0">
                <a:solidFill>
                  <a:schemeClr val="tx1"/>
                </a:solidFill>
                <a:latin typeface="Tahoma"/>
              </a:rPr>
              <a:t>مهما في البقاء.</a:t>
            </a:r>
            <a:endParaRPr lang="en-US" sz="3600" dirty="0">
              <a:solidFill>
                <a:schemeClr val="tx1"/>
              </a:solidFill>
            </a:endParaRPr>
          </a:p>
        </p:txBody>
      </p:sp>
    </p:spTree>
    <p:extLst>
      <p:ext uri="{BB962C8B-B14F-4D97-AF65-F5344CB8AC3E}">
        <p14:creationId xmlns:p14="http://schemas.microsoft.com/office/powerpoint/2010/main" val="9431651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429000"/>
            <a:ext cx="8229600" cy="1143000"/>
          </a:xfrm>
        </p:spPr>
        <p:txBody>
          <a:bodyPr>
            <a:normAutofit fontScale="90000"/>
          </a:bodyPr>
          <a:lstStyle/>
          <a:p>
            <a:pPr algn="just"/>
            <a:r>
              <a:rPr lang="ar-IQ" dirty="0">
                <a:solidFill>
                  <a:schemeClr val="tx1"/>
                </a:solidFill>
              </a:rPr>
              <a:t> </a:t>
            </a:r>
            <a:r>
              <a:rPr lang="ar-IQ" dirty="0" err="1">
                <a:solidFill>
                  <a:schemeClr val="tx1"/>
                </a:solidFill>
              </a:rPr>
              <a:t>ان</a:t>
            </a:r>
            <a:r>
              <a:rPr lang="ar-IQ" dirty="0">
                <a:solidFill>
                  <a:schemeClr val="tx1"/>
                </a:solidFill>
              </a:rPr>
              <a:t> لعلم البيئة علاقة مع العلوم </a:t>
            </a:r>
            <a:r>
              <a:rPr lang="ar-IQ" dirty="0" smtClean="0">
                <a:solidFill>
                  <a:schemeClr val="tx1"/>
                </a:solidFill>
              </a:rPr>
              <a:t>الأخرى </a:t>
            </a:r>
            <a:r>
              <a:rPr lang="ar-IQ" dirty="0">
                <a:solidFill>
                  <a:schemeClr val="tx1"/>
                </a:solidFill>
              </a:rPr>
              <a:t>حيث ربط بعض العلماء الحقول المختلفة في علم </a:t>
            </a:r>
            <a:r>
              <a:rPr lang="ar-IQ" dirty="0" smtClean="0">
                <a:solidFill>
                  <a:schemeClr val="tx1"/>
                </a:solidFill>
              </a:rPr>
              <a:t>الأحياء </a:t>
            </a:r>
            <a:r>
              <a:rPr lang="ar-IQ" dirty="0">
                <a:solidFill>
                  <a:schemeClr val="tx1"/>
                </a:solidFill>
              </a:rPr>
              <a:t>وكذلك العلوم </a:t>
            </a:r>
            <a:r>
              <a:rPr lang="ar-IQ" dirty="0" smtClean="0">
                <a:solidFill>
                  <a:schemeClr val="tx1"/>
                </a:solidFill>
              </a:rPr>
              <a:t>الأخرى </a:t>
            </a:r>
            <a:r>
              <a:rPr lang="ar-IQ" dirty="0">
                <a:solidFill>
                  <a:schemeClr val="tx1"/>
                </a:solidFill>
              </a:rPr>
              <a:t>بعلم البيئة ومثل العالم </a:t>
            </a:r>
            <a:r>
              <a:rPr lang="ar-IQ" dirty="0" err="1">
                <a:solidFill>
                  <a:schemeClr val="tx1"/>
                </a:solidFill>
              </a:rPr>
              <a:t>اودم</a:t>
            </a:r>
            <a:r>
              <a:rPr lang="ar-IQ" dirty="0">
                <a:solidFill>
                  <a:schemeClr val="tx1"/>
                </a:solidFill>
              </a:rPr>
              <a:t> علاقة علم البيئة بالعلوم البيولوجية </a:t>
            </a:r>
            <a:r>
              <a:rPr lang="ar-IQ" dirty="0" smtClean="0">
                <a:solidFill>
                  <a:schemeClr val="tx1"/>
                </a:solidFill>
              </a:rPr>
              <a:t>الأخرى </a:t>
            </a:r>
            <a:r>
              <a:rPr lang="ar-IQ" dirty="0">
                <a:solidFill>
                  <a:schemeClr val="tx1"/>
                </a:solidFill>
              </a:rPr>
              <a:t>بكعكة البيئة حيث يقسم العلوم بصورة </a:t>
            </a:r>
            <a:r>
              <a:rPr lang="ar-IQ" dirty="0" smtClean="0">
                <a:solidFill>
                  <a:schemeClr val="tx1"/>
                </a:solidFill>
              </a:rPr>
              <a:t>أفقية </a:t>
            </a:r>
            <a:r>
              <a:rPr lang="ar-IQ" dirty="0">
                <a:solidFill>
                  <a:schemeClr val="tx1"/>
                </a:solidFill>
              </a:rPr>
              <a:t>وعمودية </a:t>
            </a:r>
            <a:r>
              <a:rPr lang="ar-IQ" dirty="0" err="1">
                <a:solidFill>
                  <a:schemeClr val="tx1"/>
                </a:solidFill>
              </a:rPr>
              <a:t>اذ</a:t>
            </a:r>
            <a:r>
              <a:rPr lang="ar-IQ" dirty="0">
                <a:solidFill>
                  <a:schemeClr val="tx1"/>
                </a:solidFill>
              </a:rPr>
              <a:t> يتماثل علم البيئة بالقطع العمودي والذي يمثل احد العلوم </a:t>
            </a:r>
            <a:r>
              <a:rPr lang="ar-IQ" dirty="0" smtClean="0">
                <a:solidFill>
                  <a:schemeClr val="tx1"/>
                </a:solidFill>
              </a:rPr>
              <a:t>الأساسية.</a:t>
            </a:r>
            <a:r>
              <a:rPr lang="ar-IQ" dirty="0">
                <a:solidFill>
                  <a:schemeClr val="tx1"/>
                </a:solidFill>
              </a:rPr>
              <a:t/>
            </a:r>
            <a:br>
              <a:rPr lang="ar-IQ" dirty="0">
                <a:solidFill>
                  <a:schemeClr val="tx1"/>
                </a:solidFill>
              </a:rPr>
            </a:br>
            <a:r>
              <a:rPr lang="ar-IQ" dirty="0">
                <a:solidFill>
                  <a:schemeClr val="tx1"/>
                </a:solidFill>
              </a:rPr>
              <a:t/>
            </a:r>
            <a:br>
              <a:rPr lang="ar-IQ" dirty="0">
                <a:solidFill>
                  <a:schemeClr val="tx1"/>
                </a:solidFill>
              </a:rPr>
            </a:br>
            <a:r>
              <a:rPr lang="ar-IQ" dirty="0">
                <a:solidFill>
                  <a:schemeClr val="tx1"/>
                </a:solidFill>
              </a:rPr>
              <a:t> </a:t>
            </a:r>
            <a:endParaRPr lang="en-US" dirty="0">
              <a:solidFill>
                <a:schemeClr val="tx1"/>
              </a:solidFill>
            </a:endParaRPr>
          </a:p>
        </p:txBody>
      </p:sp>
    </p:spTree>
    <p:extLst>
      <p:ext uri="{BB962C8B-B14F-4D97-AF65-F5344CB8AC3E}">
        <p14:creationId xmlns:p14="http://schemas.microsoft.com/office/powerpoint/2010/main" val="35125081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667000"/>
            <a:ext cx="8229600" cy="1252728"/>
          </a:xfrm>
        </p:spPr>
        <p:txBody>
          <a:bodyPr>
            <a:normAutofit/>
          </a:bodyPr>
          <a:lstStyle/>
          <a:p>
            <a:r>
              <a:rPr lang="en-US" sz="6600" smtClean="0">
                <a:solidFill>
                  <a:schemeClr val="tx1"/>
                </a:solidFill>
              </a:rPr>
              <a:t>Introduction</a:t>
            </a:r>
            <a:r>
              <a:rPr lang="ar-IQ" sz="6600" smtClean="0">
                <a:solidFill>
                  <a:schemeClr val="tx1"/>
                </a:solidFill>
              </a:rPr>
              <a:t>مقدمة </a:t>
            </a:r>
            <a:endParaRPr lang="en-US" sz="6600" dirty="0">
              <a:solidFill>
                <a:schemeClr val="tx1"/>
              </a:solidFill>
            </a:endParaRPr>
          </a:p>
        </p:txBody>
      </p:sp>
    </p:spTree>
    <p:extLst>
      <p:ext uri="{BB962C8B-B14F-4D97-AF65-F5344CB8AC3E}">
        <p14:creationId xmlns:p14="http://schemas.microsoft.com/office/powerpoint/2010/main" val="356518470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ar-IQ" dirty="0" smtClean="0">
                <a:solidFill>
                  <a:schemeClr val="tx1"/>
                </a:solidFill>
              </a:rPr>
              <a:t>مخطط يوضح علاقة علم البيئة بالعلوم الأخرى</a:t>
            </a:r>
            <a:endParaRPr lang="en-US" dirty="0">
              <a:solidFill>
                <a:schemeClr val="tx1"/>
              </a:solidFill>
            </a:endParaRPr>
          </a:p>
        </p:txBody>
      </p:sp>
      <p:pic>
        <p:nvPicPr>
          <p:cNvPr id="1027" name="Picture 3"/>
          <p:cNvPicPr>
            <a:picLocks noChangeAspect="1" noChangeArrowheads="1"/>
          </p:cNvPicPr>
          <p:nvPr/>
        </p:nvPicPr>
        <p:blipFill>
          <a:blip r:embed="rId2">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rot="16200000">
            <a:off x="1995487" y="836612"/>
            <a:ext cx="5153025" cy="637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412252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971800"/>
            <a:ext cx="8229600" cy="1143000"/>
          </a:xfrm>
        </p:spPr>
        <p:txBody>
          <a:bodyPr>
            <a:normAutofit fontScale="90000"/>
          </a:bodyPr>
          <a:lstStyle/>
          <a:p>
            <a:pPr algn="just"/>
            <a:r>
              <a:rPr lang="ar-IQ" dirty="0">
                <a:solidFill>
                  <a:schemeClr val="tx1"/>
                </a:solidFill>
              </a:rPr>
              <a:t>لقد اعتمد علم البيئة على علوم المعرفة المختلفة كعلم المناخ والفيزياء والرياضيات والجيولوجية والاجتماع </a:t>
            </a:r>
            <a:r>
              <a:rPr lang="ar-IQ" dirty="0" smtClean="0">
                <a:solidFill>
                  <a:schemeClr val="tx1"/>
                </a:solidFill>
              </a:rPr>
              <a:t>والجغرافية </a:t>
            </a:r>
            <a:r>
              <a:rPr lang="ar-IQ" dirty="0">
                <a:solidFill>
                  <a:schemeClr val="tx1"/>
                </a:solidFill>
              </a:rPr>
              <a:t>فعلم البيئة يرتبط ارتباطاً وثيقاً بعلم الجغرافية بكونه يبحث في تضاريس </a:t>
            </a:r>
            <a:r>
              <a:rPr lang="ar-IQ" dirty="0" smtClean="0">
                <a:solidFill>
                  <a:schemeClr val="tx1"/>
                </a:solidFill>
              </a:rPr>
              <a:t>الأرض </a:t>
            </a:r>
            <a:r>
              <a:rPr lang="ar-IQ" dirty="0">
                <a:solidFill>
                  <a:schemeClr val="tx1"/>
                </a:solidFill>
              </a:rPr>
              <a:t>وحركة الرياح واختلاف الحرارة والضغط حالات الجفاف والرطوبة وتساقط </a:t>
            </a:r>
            <a:r>
              <a:rPr lang="ar-IQ" dirty="0" smtClean="0">
                <a:solidFill>
                  <a:schemeClr val="tx1"/>
                </a:solidFill>
              </a:rPr>
              <a:t>الأمطار </a:t>
            </a:r>
            <a:r>
              <a:rPr lang="ar-IQ" dirty="0">
                <a:solidFill>
                  <a:schemeClr val="tx1"/>
                </a:solidFill>
              </a:rPr>
              <a:t>ومواسمها ثم معرفة اثر هذه الظواهر في حياة الكائنات </a:t>
            </a:r>
            <a:r>
              <a:rPr lang="ar-IQ" dirty="0" smtClean="0">
                <a:solidFill>
                  <a:schemeClr val="tx1"/>
                </a:solidFill>
              </a:rPr>
              <a:t>الحية </a:t>
            </a:r>
            <a:r>
              <a:rPr lang="ar-IQ" dirty="0">
                <a:solidFill>
                  <a:schemeClr val="tx1"/>
                </a:solidFill>
              </a:rPr>
              <a:t>ومنها </a:t>
            </a:r>
            <a:r>
              <a:rPr lang="ar-IQ" dirty="0" smtClean="0">
                <a:solidFill>
                  <a:schemeClr val="tx1"/>
                </a:solidFill>
              </a:rPr>
              <a:t>الأنسان.</a:t>
            </a:r>
            <a:r>
              <a:rPr lang="ar-IQ" dirty="0">
                <a:solidFill>
                  <a:schemeClr val="tx1"/>
                </a:solidFill>
              </a:rPr>
              <a:t/>
            </a:r>
            <a:br>
              <a:rPr lang="ar-IQ" dirty="0">
                <a:solidFill>
                  <a:schemeClr val="tx1"/>
                </a:solidFill>
              </a:rPr>
            </a:br>
            <a:r>
              <a:rPr lang="ar-IQ" dirty="0">
                <a:solidFill>
                  <a:schemeClr val="tx1"/>
                </a:solidFill>
              </a:rPr>
              <a:t> </a:t>
            </a:r>
            <a:br>
              <a:rPr lang="ar-IQ" dirty="0">
                <a:solidFill>
                  <a:schemeClr val="tx1"/>
                </a:solidFill>
              </a:rPr>
            </a:br>
            <a:endParaRPr lang="en-US" dirty="0">
              <a:solidFill>
                <a:schemeClr val="tx1"/>
              </a:solidFill>
            </a:endParaRPr>
          </a:p>
        </p:txBody>
      </p:sp>
    </p:spTree>
    <p:extLst>
      <p:ext uri="{BB962C8B-B14F-4D97-AF65-F5344CB8AC3E}">
        <p14:creationId xmlns:p14="http://schemas.microsoft.com/office/powerpoint/2010/main" val="83431327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ar-IQ" dirty="0" smtClean="0">
                <a:solidFill>
                  <a:schemeClr val="tx1"/>
                </a:solidFill>
              </a:rPr>
              <a:t>مخطط يوضح علاقة البيئة بالعلوم الأخرى ( كعكة </a:t>
            </a:r>
            <a:r>
              <a:rPr lang="en-US" dirty="0" err="1" smtClean="0">
                <a:solidFill>
                  <a:schemeClr val="tx1"/>
                </a:solidFill>
              </a:rPr>
              <a:t>Odum</a:t>
            </a:r>
            <a:r>
              <a:rPr lang="ar-IQ" dirty="0"/>
              <a:t>)</a:t>
            </a:r>
            <a:r>
              <a:rPr lang="ar-IQ" dirty="0" smtClean="0"/>
              <a:t> </a:t>
            </a:r>
            <a:endParaRPr lang="en-US" dirty="0"/>
          </a:p>
        </p:txBody>
      </p:sp>
      <p:pic>
        <p:nvPicPr>
          <p:cNvPr id="1026" name="Picture 2"/>
          <p:cNvPicPr>
            <a:picLocks noChangeAspect="1" noChangeArrowheads="1"/>
          </p:cNvPicPr>
          <p:nvPr/>
        </p:nvPicPr>
        <p:blipFill>
          <a:blip r:embed="rId2">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rot="16200000">
            <a:off x="2171701" y="1413668"/>
            <a:ext cx="4800600" cy="5173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1865973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743200"/>
            <a:ext cx="8229600" cy="1143000"/>
          </a:xfrm>
        </p:spPr>
        <p:txBody>
          <a:bodyPr>
            <a:noAutofit/>
          </a:bodyPr>
          <a:lstStyle/>
          <a:p>
            <a:pPr algn="just" rtl="1"/>
            <a:r>
              <a:rPr lang="ar-IQ" sz="3600" dirty="0">
                <a:solidFill>
                  <a:schemeClr val="tx1"/>
                </a:solidFill>
                <a:latin typeface="bein"/>
              </a:rPr>
              <a:t>فروع علم البيئة </a:t>
            </a:r>
            <a:r>
              <a:rPr lang="en-US" sz="3600" dirty="0" smtClean="0">
                <a:solidFill>
                  <a:schemeClr val="tx1"/>
                </a:solidFill>
                <a:latin typeface="bein"/>
              </a:rPr>
              <a:t>Branches </a:t>
            </a:r>
            <a:r>
              <a:rPr lang="en-US" sz="3600" dirty="0">
                <a:solidFill>
                  <a:schemeClr val="tx1"/>
                </a:solidFill>
                <a:latin typeface="bein"/>
              </a:rPr>
              <a:t>of </a:t>
            </a:r>
            <a:r>
              <a:rPr lang="en-US" sz="3600" dirty="0" smtClean="0">
                <a:solidFill>
                  <a:schemeClr val="tx1"/>
                </a:solidFill>
                <a:latin typeface="bein"/>
              </a:rPr>
              <a:t>Ecology</a:t>
            </a:r>
            <a:r>
              <a:rPr lang="ar-IQ" sz="3600" dirty="0" smtClean="0">
                <a:solidFill>
                  <a:schemeClr val="tx1"/>
                </a:solidFill>
                <a:latin typeface="bein"/>
              </a:rPr>
              <a:t> </a:t>
            </a:r>
            <a:br>
              <a:rPr lang="ar-IQ" sz="3600" dirty="0" smtClean="0">
                <a:solidFill>
                  <a:schemeClr val="tx1"/>
                </a:solidFill>
                <a:latin typeface="bein"/>
              </a:rPr>
            </a:br>
            <a:r>
              <a:rPr lang="ar-IQ" sz="3600" dirty="0" err="1">
                <a:solidFill>
                  <a:schemeClr val="tx1"/>
                </a:solidFill>
                <a:latin typeface="bein"/>
              </a:rPr>
              <a:t>رتبط</a:t>
            </a:r>
            <a:r>
              <a:rPr lang="ar-IQ" sz="3600" dirty="0">
                <a:solidFill>
                  <a:schemeClr val="tx1"/>
                </a:solidFill>
                <a:latin typeface="bein"/>
              </a:rPr>
              <a:t> علم البيئة ارتباطا وثيقا في المكان وما </a:t>
            </a:r>
            <a:r>
              <a:rPr lang="ar-IQ" sz="3600" dirty="0" err="1">
                <a:solidFill>
                  <a:schemeClr val="tx1"/>
                </a:solidFill>
                <a:latin typeface="bein"/>
              </a:rPr>
              <a:t>يحويه</a:t>
            </a:r>
            <a:r>
              <a:rPr lang="ar-IQ" sz="3600" dirty="0">
                <a:solidFill>
                  <a:schemeClr val="tx1"/>
                </a:solidFill>
                <a:latin typeface="bein"/>
              </a:rPr>
              <a:t> من نظم حياته وعند النظر على الكرة الأرضية نلاحظ نوعين متباينين من المحيط </a:t>
            </a:r>
            <a:r>
              <a:rPr lang="en-US" sz="3600" dirty="0">
                <a:solidFill>
                  <a:schemeClr val="tx1"/>
                </a:solidFill>
                <a:latin typeface="bein"/>
              </a:rPr>
              <a:t>Environment </a:t>
            </a:r>
            <a:r>
              <a:rPr lang="ar-IQ" sz="3600" dirty="0" smtClean="0">
                <a:solidFill>
                  <a:schemeClr val="tx1"/>
                </a:solidFill>
                <a:latin typeface="bein"/>
              </a:rPr>
              <a:t> وهما </a:t>
            </a:r>
            <a:r>
              <a:rPr lang="ar-IQ" sz="3600" dirty="0">
                <a:solidFill>
                  <a:schemeClr val="tx1"/>
                </a:solidFill>
                <a:latin typeface="bein"/>
              </a:rPr>
              <a:t>المياه التي تشكل أكثر من 70% من الكرة الأرضية واليابسة تمثل المتبقي لذا يمكن تقسيم عم البيئة إلى قسمين متميزين هما</a:t>
            </a:r>
            <a:r>
              <a:rPr lang="ar-IQ" sz="3600" dirty="0" smtClean="0">
                <a:solidFill>
                  <a:schemeClr val="tx1"/>
                </a:solidFill>
                <a:latin typeface="bein"/>
              </a:rPr>
              <a:t>:</a:t>
            </a:r>
            <a:r>
              <a:rPr lang="en-US" sz="3600" dirty="0" smtClean="0">
                <a:solidFill>
                  <a:schemeClr val="tx1"/>
                </a:solidFill>
                <a:latin typeface="bein"/>
              </a:rPr>
              <a:t>                              </a:t>
            </a:r>
            <a:r>
              <a:rPr lang="en-US" sz="3600" dirty="0">
                <a:solidFill>
                  <a:schemeClr val="tx1"/>
                </a:solidFill>
                <a:latin typeface="bein"/>
              </a:rPr>
              <a:t/>
            </a:r>
            <a:br>
              <a:rPr lang="en-US" sz="3600" dirty="0">
                <a:solidFill>
                  <a:schemeClr val="tx1"/>
                </a:solidFill>
                <a:latin typeface="bein"/>
              </a:rPr>
            </a:br>
            <a:endParaRPr lang="en-US" sz="3600" dirty="0">
              <a:solidFill>
                <a:schemeClr val="tx1"/>
              </a:solidFill>
            </a:endParaRPr>
          </a:p>
        </p:txBody>
      </p:sp>
    </p:spTree>
    <p:extLst>
      <p:ext uri="{BB962C8B-B14F-4D97-AF65-F5344CB8AC3E}">
        <p14:creationId xmlns:p14="http://schemas.microsoft.com/office/powerpoint/2010/main" val="88065433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3077" name="Picture 5"/>
          <p:cNvPicPr>
            <a:picLocks noChangeAspect="1" noChangeArrowheads="1"/>
          </p:cNvPicPr>
          <p:nvPr/>
        </p:nvPicPr>
        <p:blipFill rotWithShape="1">
          <a:blip r:embed="rId2">
            <a:extLst>
              <a:ext uri="{28A0092B-C50C-407E-A947-70E740481C1C}">
                <a14:useLocalDpi xmlns:a14="http://schemas.microsoft.com/office/drawing/2010/main" val="0"/>
              </a:ext>
            </a:extLst>
          </a:blip>
          <a:srcRect l="8930" t="3655" r="4000"/>
          <a:stretch/>
        </p:blipFill>
        <p:spPr bwMode="auto">
          <a:xfrm>
            <a:off x="381000" y="457199"/>
            <a:ext cx="8458200" cy="5506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609600" y="2057400"/>
            <a:ext cx="3433952" cy="646331"/>
          </a:xfrm>
          <a:prstGeom prst="rect">
            <a:avLst/>
          </a:prstGeom>
        </p:spPr>
        <p:txBody>
          <a:bodyPr wrap="none">
            <a:spAutoFit/>
          </a:bodyPr>
          <a:lstStyle/>
          <a:p>
            <a:r>
              <a:rPr lang="en-US" sz="3600" dirty="0">
                <a:latin typeface="Andalus" pitchFamily="18" charset="-78"/>
                <a:ea typeface="+mj-ea"/>
                <a:cs typeface="Andalus" pitchFamily="18" charset="-78"/>
              </a:rPr>
              <a:t>Aquatic Ecology</a:t>
            </a:r>
            <a:r>
              <a:rPr lang="ar-IQ" sz="3600" dirty="0">
                <a:latin typeface="Andalus" pitchFamily="18" charset="-78"/>
                <a:ea typeface="+mj-ea"/>
                <a:cs typeface="Andalus" pitchFamily="18" charset="-78"/>
              </a:rPr>
              <a:t> </a:t>
            </a:r>
            <a:endParaRPr lang="en-US" dirty="0">
              <a:latin typeface="Andalus" pitchFamily="18" charset="-78"/>
              <a:cs typeface="Andalus" pitchFamily="18" charset="-78"/>
            </a:endParaRPr>
          </a:p>
        </p:txBody>
      </p:sp>
      <p:sp>
        <p:nvSpPr>
          <p:cNvPr id="4" name="Rectangle 3"/>
          <p:cNvSpPr/>
          <p:nvPr/>
        </p:nvSpPr>
        <p:spPr>
          <a:xfrm>
            <a:off x="4724400" y="2088176"/>
            <a:ext cx="4029456" cy="584775"/>
          </a:xfrm>
          <a:prstGeom prst="rect">
            <a:avLst/>
          </a:prstGeom>
        </p:spPr>
        <p:txBody>
          <a:bodyPr wrap="square">
            <a:spAutoFit/>
          </a:bodyPr>
          <a:lstStyle/>
          <a:p>
            <a:r>
              <a:rPr lang="en-US" sz="3200" dirty="0">
                <a:latin typeface="Andalus" pitchFamily="18" charset="-78"/>
                <a:ea typeface="+mj-ea"/>
                <a:cs typeface="Andalus" pitchFamily="18" charset="-78"/>
              </a:rPr>
              <a:t>Terrestrial Ecology</a:t>
            </a:r>
            <a:endParaRPr lang="en-US" sz="3200" dirty="0">
              <a:latin typeface="Andalus" pitchFamily="18" charset="-78"/>
              <a:cs typeface="Andalus" pitchFamily="18" charset="-78"/>
            </a:endParaRPr>
          </a:p>
        </p:txBody>
      </p:sp>
    </p:spTree>
    <p:extLst>
      <p:ext uri="{BB962C8B-B14F-4D97-AF65-F5344CB8AC3E}">
        <p14:creationId xmlns:p14="http://schemas.microsoft.com/office/powerpoint/2010/main" val="163146634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85800" y="990600"/>
            <a:ext cx="7467600" cy="510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3945281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95600"/>
            <a:ext cx="8229600" cy="1143000"/>
          </a:xfrm>
        </p:spPr>
        <p:txBody>
          <a:bodyPr>
            <a:noAutofit/>
          </a:bodyPr>
          <a:lstStyle/>
          <a:p>
            <a:pPr algn="just" rtl="1"/>
            <a:r>
              <a:rPr lang="ar-IQ" sz="3600" dirty="0" smtClean="0">
                <a:solidFill>
                  <a:srgbClr val="C00000"/>
                </a:solidFill>
              </a:rPr>
              <a:t>أولا </a:t>
            </a:r>
            <a:r>
              <a:rPr lang="ar-IQ" sz="3600" dirty="0">
                <a:solidFill>
                  <a:srgbClr val="C00000"/>
                </a:solidFill>
              </a:rPr>
              <a:t>: علم البيئة المائية </a:t>
            </a:r>
            <a:r>
              <a:rPr lang="en-US" sz="3600" dirty="0">
                <a:solidFill>
                  <a:srgbClr val="C00000"/>
                </a:solidFill>
              </a:rPr>
              <a:t>Aquatic </a:t>
            </a:r>
            <a:r>
              <a:rPr lang="en-US" sz="3600" dirty="0" smtClean="0">
                <a:solidFill>
                  <a:srgbClr val="C00000"/>
                </a:solidFill>
              </a:rPr>
              <a:t>Ecology</a:t>
            </a:r>
            <a:r>
              <a:rPr lang="ar-IQ" sz="3600" dirty="0" smtClean="0"/>
              <a:t> </a:t>
            </a:r>
            <a:br>
              <a:rPr lang="ar-IQ" sz="3600" dirty="0" smtClean="0"/>
            </a:br>
            <a:r>
              <a:rPr lang="ar-IQ" sz="3600" dirty="0">
                <a:solidFill>
                  <a:srgbClr val="212529"/>
                </a:solidFill>
                <a:latin typeface="bein"/>
              </a:rPr>
              <a:t>ويهتم هذا العلم بدراسة الأحياء المائية وعلاقتها مع بعضها البعض من جهة ومع العوامل غير الحية المحيطة بها من أخرى وقد اهتم الإنسان حديثا في دراسة البيئة المائية بخاصة دراسة البحار والمحيطات </a:t>
            </a:r>
            <a:r>
              <a:rPr lang="ar-IQ" sz="3600" dirty="0" smtClean="0">
                <a:solidFill>
                  <a:srgbClr val="212529"/>
                </a:solidFill>
                <a:latin typeface="bein"/>
              </a:rPr>
              <a:t>وما تخفيه </a:t>
            </a:r>
            <a:r>
              <a:rPr lang="ar-IQ" sz="3600" dirty="0">
                <a:solidFill>
                  <a:srgbClr val="212529"/>
                </a:solidFill>
                <a:latin typeface="bein"/>
              </a:rPr>
              <a:t>من إسرار الحياة الأحياء المختلفة سواء ضمن عمود الماء </a:t>
            </a:r>
            <a:r>
              <a:rPr lang="ar-IQ" sz="3600" dirty="0" err="1">
                <a:solidFill>
                  <a:srgbClr val="212529"/>
                </a:solidFill>
                <a:latin typeface="bein"/>
              </a:rPr>
              <a:t>او</a:t>
            </a:r>
            <a:r>
              <a:rPr lang="ar-IQ" sz="3600" dirty="0">
                <a:solidFill>
                  <a:srgbClr val="212529"/>
                </a:solidFill>
                <a:latin typeface="bein"/>
              </a:rPr>
              <a:t> على القاع فقد بدا الاهتمام بدراسة هذا العلم في النصف الثاني من القرن العشرين وبدأت الجامعات بتدريس مثل هذا العلم بكلياتها المختصة </a:t>
            </a:r>
            <a:r>
              <a:rPr lang="ar-IQ" sz="3600" dirty="0" err="1" smtClean="0">
                <a:solidFill>
                  <a:srgbClr val="212529"/>
                </a:solidFill>
                <a:latin typeface="bein"/>
              </a:rPr>
              <a:t>وانشأت</a:t>
            </a:r>
            <a:r>
              <a:rPr lang="ar-IQ" sz="3600" dirty="0" smtClean="0">
                <a:solidFill>
                  <a:srgbClr val="212529"/>
                </a:solidFill>
                <a:latin typeface="bein"/>
              </a:rPr>
              <a:t> </a:t>
            </a:r>
            <a:r>
              <a:rPr lang="ar-IQ" sz="3600" dirty="0">
                <a:solidFill>
                  <a:srgbClr val="212529"/>
                </a:solidFill>
                <a:latin typeface="bein"/>
              </a:rPr>
              <a:t>مراكز بحثية لدراسة البيئة المائية وقد قسمت الدراسة اعتمادا على العامل الملوحة إلى ثلاث </a:t>
            </a:r>
            <a:r>
              <a:rPr lang="ar-IQ" sz="3600" dirty="0" smtClean="0">
                <a:solidFill>
                  <a:srgbClr val="212529"/>
                </a:solidFill>
                <a:latin typeface="bein"/>
              </a:rPr>
              <a:t>بيئات </a:t>
            </a:r>
            <a:r>
              <a:rPr lang="ar-IQ" sz="3600" dirty="0">
                <a:solidFill>
                  <a:srgbClr val="212529"/>
                </a:solidFill>
                <a:latin typeface="bein"/>
              </a:rPr>
              <a:t>مائية رئيسية وهي :-</a:t>
            </a:r>
            <a:endParaRPr lang="en-US" sz="3600" dirty="0"/>
          </a:p>
        </p:txBody>
      </p:sp>
    </p:spTree>
    <p:extLst>
      <p:ext uri="{BB962C8B-B14F-4D97-AF65-F5344CB8AC3E}">
        <p14:creationId xmlns:p14="http://schemas.microsoft.com/office/powerpoint/2010/main" val="98829946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8400"/>
            <a:ext cx="8229600" cy="1252728"/>
          </a:xfrm>
        </p:spPr>
        <p:txBody>
          <a:bodyPr>
            <a:normAutofit fontScale="90000"/>
          </a:bodyPr>
          <a:lstStyle/>
          <a:p>
            <a:pPr algn="just" rtl="1"/>
            <a:r>
              <a:rPr lang="ar-IQ" dirty="0">
                <a:solidFill>
                  <a:schemeClr val="tx1"/>
                </a:solidFill>
                <a:latin typeface="bein"/>
              </a:rPr>
              <a:t>1- البيئة البحرية </a:t>
            </a:r>
            <a:r>
              <a:rPr lang="ar-IQ" dirty="0" smtClean="0">
                <a:solidFill>
                  <a:schemeClr val="tx1"/>
                </a:solidFill>
                <a:latin typeface="bein"/>
              </a:rPr>
              <a:t> </a:t>
            </a:r>
            <a:r>
              <a:rPr lang="en-US" dirty="0" smtClean="0">
                <a:solidFill>
                  <a:schemeClr val="tx1"/>
                </a:solidFill>
                <a:latin typeface="bein"/>
              </a:rPr>
              <a:t>Marine Ecology</a:t>
            </a:r>
            <a:r>
              <a:rPr lang="ar-IQ" dirty="0" smtClean="0">
                <a:solidFill>
                  <a:schemeClr val="tx1"/>
                </a:solidFill>
                <a:latin typeface="bein"/>
              </a:rPr>
              <a:t> </a:t>
            </a:r>
            <a:br>
              <a:rPr lang="ar-IQ" dirty="0" smtClean="0">
                <a:solidFill>
                  <a:schemeClr val="tx1"/>
                </a:solidFill>
                <a:latin typeface="bein"/>
              </a:rPr>
            </a:br>
            <a:r>
              <a:rPr lang="ar-IQ" dirty="0">
                <a:solidFill>
                  <a:schemeClr val="tx1"/>
                </a:solidFill>
              </a:rPr>
              <a:t>وتشمل دراسة بيئية مائية مياه البحار والمحيطات والتي تتميز بملوحتها حيث تحوي هذه المياه على الملوحة تقدر بحدود 35 جزء بآلاف ويكون كل من </a:t>
            </a:r>
            <a:r>
              <a:rPr lang="ar-IQ" dirty="0" err="1">
                <a:solidFill>
                  <a:schemeClr val="tx1"/>
                </a:solidFill>
              </a:rPr>
              <a:t>ايوني</a:t>
            </a:r>
            <a:r>
              <a:rPr lang="ar-IQ" dirty="0">
                <a:solidFill>
                  <a:schemeClr val="tx1"/>
                </a:solidFill>
              </a:rPr>
              <a:t> الكلوريد والصوديوم هما المتغلبين من بين </a:t>
            </a:r>
            <a:r>
              <a:rPr lang="ar-IQ" dirty="0" err="1">
                <a:solidFill>
                  <a:schemeClr val="tx1"/>
                </a:solidFill>
              </a:rPr>
              <a:t>الايونات</a:t>
            </a:r>
            <a:r>
              <a:rPr lang="ar-IQ" dirty="0">
                <a:solidFill>
                  <a:schemeClr val="tx1"/>
                </a:solidFill>
              </a:rPr>
              <a:t> الأخر المتواجدة في المياه.</a:t>
            </a:r>
            <a:endParaRPr lang="en-US" dirty="0">
              <a:solidFill>
                <a:schemeClr val="tx1"/>
              </a:solidFill>
            </a:endParaRPr>
          </a:p>
        </p:txBody>
      </p:sp>
    </p:spTree>
    <p:extLst>
      <p:ext uri="{BB962C8B-B14F-4D97-AF65-F5344CB8AC3E}">
        <p14:creationId xmlns:p14="http://schemas.microsoft.com/office/powerpoint/2010/main" val="97729101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90800"/>
            <a:ext cx="8229600" cy="1252728"/>
          </a:xfrm>
        </p:spPr>
        <p:txBody>
          <a:bodyPr>
            <a:normAutofit fontScale="90000"/>
          </a:bodyPr>
          <a:lstStyle/>
          <a:p>
            <a:pPr algn="just" rtl="1"/>
            <a:r>
              <a:rPr lang="ar-IQ" dirty="0">
                <a:solidFill>
                  <a:srgbClr val="212529"/>
                </a:solidFill>
                <a:latin typeface="bein"/>
              </a:rPr>
              <a:t>2- بيئة المصبات </a:t>
            </a:r>
            <a:r>
              <a:rPr lang="en-US" dirty="0">
                <a:solidFill>
                  <a:srgbClr val="212529"/>
                </a:solidFill>
                <a:latin typeface="bein"/>
              </a:rPr>
              <a:t>Estuarine Ecology</a:t>
            </a:r>
            <a:r>
              <a:rPr lang="en-US" dirty="0"/>
              <a:t/>
            </a:r>
            <a:br>
              <a:rPr lang="en-US" dirty="0"/>
            </a:br>
            <a:r>
              <a:rPr lang="ar-IQ" dirty="0">
                <a:solidFill>
                  <a:srgbClr val="212529"/>
                </a:solidFill>
                <a:latin typeface="bein"/>
              </a:rPr>
              <a:t>ويهتم علم البيئة المصبات في دراسة البيئة في مصبات الأنهار والتي تعد منطقة تلاقي مياه الأنهار العذبة عند جريانها إلى البحار حيث تخلط مع مياه البحار المالحة وبذلك تكون ملوحة المياه مخففة عن ملوحتها في البحار وأكثر ملوحة من </a:t>
            </a:r>
            <a:r>
              <a:rPr lang="ar-IQ" dirty="0" smtClean="0">
                <a:solidFill>
                  <a:srgbClr val="212529"/>
                </a:solidFill>
                <a:latin typeface="bein"/>
              </a:rPr>
              <a:t>المياه </a:t>
            </a:r>
            <a:r>
              <a:rPr lang="ar-IQ" dirty="0">
                <a:solidFill>
                  <a:srgbClr val="212529"/>
                </a:solidFill>
                <a:latin typeface="bein"/>
              </a:rPr>
              <a:t>العذبة .</a:t>
            </a:r>
            <a:endParaRPr lang="en-US" dirty="0"/>
          </a:p>
        </p:txBody>
      </p:sp>
    </p:spTree>
    <p:extLst>
      <p:ext uri="{BB962C8B-B14F-4D97-AF65-F5344CB8AC3E}">
        <p14:creationId xmlns:p14="http://schemas.microsoft.com/office/powerpoint/2010/main" val="13192460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0"/>
            <a:ext cx="8229600" cy="1252728"/>
          </a:xfrm>
        </p:spPr>
        <p:txBody>
          <a:bodyPr>
            <a:noAutofit/>
          </a:bodyPr>
          <a:lstStyle/>
          <a:p>
            <a:pPr algn="just" rtl="1"/>
            <a:r>
              <a:rPr lang="en-US" sz="3600" dirty="0" smtClean="0">
                <a:solidFill>
                  <a:srgbClr val="212529"/>
                </a:solidFill>
                <a:latin typeface="bein"/>
              </a:rPr>
              <a:t>3</a:t>
            </a:r>
            <a:r>
              <a:rPr lang="ar-IQ" sz="3600" dirty="0" smtClean="0">
                <a:solidFill>
                  <a:srgbClr val="212529"/>
                </a:solidFill>
                <a:latin typeface="bein"/>
              </a:rPr>
              <a:t>- بيئة </a:t>
            </a:r>
            <a:r>
              <a:rPr lang="ar-IQ" sz="3600" dirty="0">
                <a:solidFill>
                  <a:srgbClr val="212529"/>
                </a:solidFill>
                <a:latin typeface="bein"/>
              </a:rPr>
              <a:t>المياه العذبة </a:t>
            </a:r>
            <a:r>
              <a:rPr lang="en-US" sz="3600" dirty="0">
                <a:solidFill>
                  <a:srgbClr val="212529"/>
                </a:solidFill>
                <a:latin typeface="bein"/>
              </a:rPr>
              <a:t>Fresh water Ecology</a:t>
            </a:r>
            <a:r>
              <a:rPr lang="en-US" sz="3600" dirty="0"/>
              <a:t/>
            </a:r>
            <a:br>
              <a:rPr lang="en-US" sz="3600" dirty="0"/>
            </a:br>
            <a:r>
              <a:rPr lang="ar-IQ" sz="3600" dirty="0">
                <a:solidFill>
                  <a:srgbClr val="212529"/>
                </a:solidFill>
                <a:latin typeface="bein"/>
              </a:rPr>
              <a:t>وتشمل دراسة بيئة المياه العذبة الداخلية </a:t>
            </a:r>
            <a:r>
              <a:rPr lang="en-US" sz="3600" dirty="0">
                <a:solidFill>
                  <a:srgbClr val="212529"/>
                </a:solidFill>
                <a:latin typeface="bein"/>
              </a:rPr>
              <a:t>Inland water </a:t>
            </a:r>
            <a:r>
              <a:rPr lang="ar-IQ" sz="3600" dirty="0">
                <a:solidFill>
                  <a:srgbClr val="212529"/>
                </a:solidFill>
                <a:latin typeface="bein"/>
              </a:rPr>
              <a:t>كما هو الحال في الأنهار والجداول كما تضم أيضا دراسة البحيرات لذا يسمى هذا العلم كذلك </a:t>
            </a:r>
            <a:r>
              <a:rPr lang="ar-IQ" sz="3600" dirty="0" err="1">
                <a:solidFill>
                  <a:srgbClr val="212529"/>
                </a:solidFill>
                <a:latin typeface="bein"/>
              </a:rPr>
              <a:t>باللمنولوجي</a:t>
            </a:r>
            <a:r>
              <a:rPr lang="ar-IQ" sz="3600" dirty="0">
                <a:solidFill>
                  <a:srgbClr val="212529"/>
                </a:solidFill>
                <a:latin typeface="bein"/>
              </a:rPr>
              <a:t> </a:t>
            </a:r>
            <a:r>
              <a:rPr lang="en-US" sz="3600" dirty="0">
                <a:solidFill>
                  <a:srgbClr val="212529"/>
                </a:solidFill>
                <a:latin typeface="bein"/>
              </a:rPr>
              <a:t>Limnology </a:t>
            </a:r>
            <a:r>
              <a:rPr lang="ar-IQ" sz="3600" dirty="0">
                <a:solidFill>
                  <a:srgbClr val="212529"/>
                </a:solidFill>
                <a:latin typeface="bein"/>
              </a:rPr>
              <a:t>وتتميز المياه العذبة بملوحتها التي لأتزيد عادة عن 0,5 جزء بآلاف وفي تطور الدراسات البيئة المائية برزت الاهتمامات في دراسة بيئية المياه العذبة خلال تقسيم المياه الداخلية إلى نوعين رئيسين وهما :-</a:t>
            </a:r>
            <a:r>
              <a:rPr lang="ar-IQ" sz="3600" dirty="0"/>
              <a:t/>
            </a:r>
            <a:br>
              <a:rPr lang="ar-IQ" sz="3600" dirty="0"/>
            </a:br>
            <a:r>
              <a:rPr lang="ar-IQ" sz="3600" dirty="0" smtClean="0">
                <a:solidFill>
                  <a:srgbClr val="212529"/>
                </a:solidFill>
                <a:latin typeface="bein"/>
              </a:rPr>
              <a:t>ْ</a:t>
            </a:r>
            <a:endParaRPr lang="en-US" sz="3600" dirty="0"/>
          </a:p>
        </p:txBody>
      </p:sp>
    </p:spTree>
    <p:extLst>
      <p:ext uri="{BB962C8B-B14F-4D97-AF65-F5344CB8AC3E}">
        <p14:creationId xmlns:p14="http://schemas.microsoft.com/office/powerpoint/2010/main" val="1503585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7784" y="2587752"/>
            <a:ext cx="8229600" cy="1252728"/>
          </a:xfrm>
        </p:spPr>
        <p:txBody>
          <a:bodyPr>
            <a:normAutofit fontScale="90000"/>
          </a:bodyPr>
          <a:lstStyle/>
          <a:p>
            <a:pPr lvl="0" algn="just" rtl="1">
              <a:spcBef>
                <a:spcPct val="20000"/>
              </a:spcBef>
            </a:pPr>
            <a:r>
              <a:rPr lang="en-CA" sz="4000" dirty="0" smtClean="0">
                <a:solidFill>
                  <a:prstClr val="black"/>
                </a:solidFill>
              </a:rPr>
              <a:t>                              </a:t>
            </a:r>
            <a:r>
              <a:rPr lang="ar-IQ" sz="4000" dirty="0" smtClean="0">
                <a:solidFill>
                  <a:prstClr val="black"/>
                </a:solidFill>
              </a:rPr>
              <a:t>علم </a:t>
            </a:r>
            <a:r>
              <a:rPr lang="ar-IQ" sz="4000" dirty="0">
                <a:solidFill>
                  <a:prstClr val="black"/>
                </a:solidFill>
              </a:rPr>
              <a:t>البيئة </a:t>
            </a:r>
            <a:r>
              <a:rPr lang="ar-IQ" sz="4000" dirty="0" smtClean="0">
                <a:solidFill>
                  <a:prstClr val="black"/>
                </a:solidFill>
              </a:rPr>
              <a:t>والتلوث</a:t>
            </a:r>
            <a:r>
              <a:rPr lang="en-CA" sz="4000" dirty="0" smtClean="0">
                <a:solidFill>
                  <a:prstClr val="black"/>
                </a:solidFill>
              </a:rPr>
              <a:t>                 </a:t>
            </a:r>
            <a:r>
              <a:rPr lang="ar-IQ" sz="4000" dirty="0" smtClean="0">
                <a:solidFill>
                  <a:prstClr val="black"/>
                </a:solidFill>
              </a:rPr>
              <a:t> </a:t>
            </a:r>
            <a:br>
              <a:rPr lang="ar-IQ" sz="4000" dirty="0" smtClean="0">
                <a:solidFill>
                  <a:prstClr val="black"/>
                </a:solidFill>
              </a:rPr>
            </a:br>
            <a:r>
              <a:rPr lang="ar-IQ" sz="3600" dirty="0" smtClean="0">
                <a:solidFill>
                  <a:prstClr val="black"/>
                </a:solidFill>
                <a:ea typeface="+mn-ea"/>
              </a:rPr>
              <a:t>مقدمة تاريخية: </a:t>
            </a:r>
            <a:r>
              <a:rPr lang="en-CA" sz="3600" dirty="0" smtClean="0">
                <a:solidFill>
                  <a:prstClr val="black"/>
                </a:solidFill>
                <a:ea typeface="+mn-ea"/>
              </a:rPr>
              <a:t>                            </a:t>
            </a:r>
            <a:r>
              <a:rPr lang="ar-IQ" sz="3600" dirty="0">
                <a:solidFill>
                  <a:prstClr val="black"/>
                </a:solidFill>
                <a:ea typeface="+mn-ea"/>
              </a:rPr>
              <a:t/>
            </a:r>
            <a:br>
              <a:rPr lang="ar-IQ" sz="3600" dirty="0">
                <a:solidFill>
                  <a:prstClr val="black"/>
                </a:solidFill>
                <a:ea typeface="+mn-ea"/>
              </a:rPr>
            </a:br>
            <a:r>
              <a:rPr lang="ar-IQ" sz="3600" dirty="0">
                <a:solidFill>
                  <a:prstClr val="black"/>
                </a:solidFill>
                <a:ea typeface="+mn-ea"/>
              </a:rPr>
              <a:t>مرت البيئة بمراحل مختلفة من النمو واهتم الأنسان منذ زمن مبكر من تاريخه في البيئة فكان يحمي نفسه من الحيوانات المفترسة ويبحث في النباتات ويختار غذاءه كما تعايش مع سقوط الأمطار والثلوج وهبوب الرياح وتعاقب الفصول وغيرها من التغيرات البيئية المختلفة.  </a:t>
            </a:r>
            <a:r>
              <a:rPr lang="en-US" sz="3600" dirty="0">
                <a:solidFill>
                  <a:prstClr val="black"/>
                </a:solidFill>
                <a:ea typeface="+mn-ea"/>
                <a:cs typeface="+mn-cs"/>
              </a:rPr>
              <a:t/>
            </a:r>
            <a:br>
              <a:rPr lang="en-US" sz="3600" dirty="0">
                <a:solidFill>
                  <a:prstClr val="black"/>
                </a:solidFill>
                <a:ea typeface="+mn-ea"/>
                <a:cs typeface="+mn-cs"/>
              </a:rPr>
            </a:br>
            <a:endParaRPr lang="en-US" dirty="0"/>
          </a:p>
        </p:txBody>
      </p:sp>
    </p:spTree>
    <p:extLst>
      <p:ext uri="{BB962C8B-B14F-4D97-AF65-F5344CB8AC3E}">
        <p14:creationId xmlns:p14="http://schemas.microsoft.com/office/powerpoint/2010/main" val="425781961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19400"/>
            <a:ext cx="8229600" cy="1252728"/>
          </a:xfrm>
        </p:spPr>
        <p:txBody>
          <a:bodyPr>
            <a:noAutofit/>
          </a:bodyPr>
          <a:lstStyle/>
          <a:p>
            <a:pPr algn="just" rtl="1"/>
            <a:r>
              <a:rPr lang="ar-IQ" sz="3600" dirty="0" smtClean="0">
                <a:solidFill>
                  <a:srgbClr val="212529"/>
                </a:solidFill>
                <a:latin typeface="bein"/>
              </a:rPr>
              <a:t>أ‌- بيئة المياه الراكدة </a:t>
            </a:r>
            <a:r>
              <a:rPr lang="en-US" sz="3600" dirty="0" smtClean="0">
                <a:solidFill>
                  <a:srgbClr val="212529"/>
                </a:solidFill>
                <a:latin typeface="bein"/>
              </a:rPr>
              <a:t>Lentic environment ( Standing Water ) </a:t>
            </a:r>
            <a:r>
              <a:rPr lang="ar-IQ" sz="3600" dirty="0" smtClean="0">
                <a:solidFill>
                  <a:srgbClr val="212529"/>
                </a:solidFill>
                <a:latin typeface="bein"/>
              </a:rPr>
              <a:t>وتشمل البحيرات </a:t>
            </a:r>
            <a:r>
              <a:rPr lang="ar-IQ" sz="3600" dirty="0" err="1" smtClean="0">
                <a:solidFill>
                  <a:srgbClr val="212529"/>
                </a:solidFill>
                <a:latin typeface="bein"/>
              </a:rPr>
              <a:t>والاهوار</a:t>
            </a:r>
            <a:r>
              <a:rPr lang="ar-IQ" sz="3600" dirty="0" smtClean="0">
                <a:solidFill>
                  <a:srgbClr val="212529"/>
                </a:solidFill>
                <a:latin typeface="bein"/>
              </a:rPr>
              <a:t> والمستنقعات والبرك حيث تكون حركة المياه فيها نسبيا ساكنه.</a:t>
            </a:r>
            <a:r>
              <a:rPr lang="en-US" sz="3600" dirty="0" smtClean="0">
                <a:solidFill>
                  <a:srgbClr val="212529"/>
                </a:solidFill>
                <a:latin typeface="bein"/>
              </a:rPr>
              <a:t>    </a:t>
            </a:r>
            <a:r>
              <a:rPr lang="ar-IQ" sz="3600" dirty="0" smtClean="0"/>
              <a:t/>
            </a:r>
            <a:br>
              <a:rPr lang="ar-IQ" sz="3600" dirty="0" smtClean="0"/>
            </a:br>
            <a:r>
              <a:rPr lang="ar-IQ" sz="3600" dirty="0" smtClean="0">
                <a:solidFill>
                  <a:srgbClr val="212529"/>
                </a:solidFill>
                <a:latin typeface="bein"/>
              </a:rPr>
              <a:t>ب‌- وتشمل المياه الجارية </a:t>
            </a:r>
            <a:r>
              <a:rPr lang="en-US" sz="3600" dirty="0" smtClean="0">
                <a:solidFill>
                  <a:srgbClr val="212529"/>
                </a:solidFill>
                <a:latin typeface="bein"/>
              </a:rPr>
              <a:t>Lotic environment (  Running Water ) </a:t>
            </a:r>
            <a:r>
              <a:rPr lang="ar-IQ" sz="3600" dirty="0" smtClean="0">
                <a:solidFill>
                  <a:srgbClr val="212529"/>
                </a:solidFill>
                <a:latin typeface="bein"/>
              </a:rPr>
              <a:t> وتشمل الأنهار والجداول والقنوات والينابيع والتي يلاحظ فيها حركة المياه واضحة وقد تصل سرعة التيارات فيها إلى </a:t>
            </a:r>
            <a:r>
              <a:rPr lang="ar-IQ" sz="3600" dirty="0" err="1" smtClean="0">
                <a:solidFill>
                  <a:srgbClr val="212529"/>
                </a:solidFill>
                <a:latin typeface="bein"/>
              </a:rPr>
              <a:t>مدبات</a:t>
            </a:r>
            <a:r>
              <a:rPr lang="ar-IQ" sz="3600" dirty="0" smtClean="0">
                <a:solidFill>
                  <a:srgbClr val="212529"/>
                </a:solidFill>
                <a:latin typeface="bein"/>
              </a:rPr>
              <a:t> واسعة</a:t>
            </a:r>
            <a:endParaRPr lang="en-US" sz="3600" dirty="0"/>
          </a:p>
        </p:txBody>
      </p:sp>
    </p:spTree>
    <p:extLst>
      <p:ext uri="{BB962C8B-B14F-4D97-AF65-F5344CB8AC3E}">
        <p14:creationId xmlns:p14="http://schemas.microsoft.com/office/powerpoint/2010/main" val="301203617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09800"/>
            <a:ext cx="8229600" cy="1252728"/>
          </a:xfrm>
        </p:spPr>
        <p:txBody>
          <a:bodyPr>
            <a:noAutofit/>
          </a:bodyPr>
          <a:lstStyle/>
          <a:p>
            <a:pPr algn="just" rtl="1"/>
            <a:r>
              <a:rPr lang="ar-IQ" sz="3600" dirty="0">
                <a:solidFill>
                  <a:srgbClr val="C00000"/>
                </a:solidFill>
                <a:latin typeface="bein"/>
              </a:rPr>
              <a:t>ثانيا : علم البيئة اليابسة </a:t>
            </a:r>
            <a:r>
              <a:rPr lang="en-US" sz="3600" dirty="0">
                <a:solidFill>
                  <a:srgbClr val="C00000"/>
                </a:solidFill>
                <a:latin typeface="bein"/>
              </a:rPr>
              <a:t>Terrestrial Ecology</a:t>
            </a:r>
            <a:r>
              <a:rPr lang="en-US" sz="3600" dirty="0">
                <a:solidFill>
                  <a:srgbClr val="C00000"/>
                </a:solidFill>
              </a:rPr>
              <a:t/>
            </a:r>
            <a:br>
              <a:rPr lang="en-US" sz="3600" dirty="0">
                <a:solidFill>
                  <a:srgbClr val="C00000"/>
                </a:solidFill>
              </a:rPr>
            </a:br>
            <a:r>
              <a:rPr lang="ar-IQ" sz="3600" dirty="0">
                <a:solidFill>
                  <a:srgbClr val="212529"/>
                </a:solidFill>
                <a:latin typeface="bein"/>
              </a:rPr>
              <a:t>يهتم هذا العلم بدراسة الكائنات الحية وعلاقته مع بعضها من جهة وبقية العوامل البيئية ذات العلاقة من جهة أخرى وذلك في أية منطقة من اليابسة وقد ركز العلماء في دراسة هذا العلم منذ نشوء علم البيئة وذلك لسهولة الوصول إلى أية منطقة في اليابسة إذا </a:t>
            </a:r>
            <a:r>
              <a:rPr lang="ar-IQ" sz="3600" dirty="0" smtClean="0">
                <a:solidFill>
                  <a:srgbClr val="212529"/>
                </a:solidFill>
                <a:latin typeface="bein"/>
              </a:rPr>
              <a:t>ما قورنت </a:t>
            </a:r>
            <a:r>
              <a:rPr lang="ar-IQ" sz="3600" dirty="0">
                <a:solidFill>
                  <a:srgbClr val="212529"/>
                </a:solidFill>
                <a:latin typeface="bein"/>
              </a:rPr>
              <a:t>مع البيئة المائية واهتم العلماء في تركيز على طوبوغرافية الأرض ومواقعها المختلفة لذا تم تقسيم بيئة اليابسة إلى </a:t>
            </a:r>
            <a:r>
              <a:rPr lang="ar-IQ" sz="3600" dirty="0" smtClean="0">
                <a:solidFill>
                  <a:srgbClr val="212529"/>
                </a:solidFill>
                <a:latin typeface="bein"/>
              </a:rPr>
              <a:t>ما يأتي </a:t>
            </a:r>
            <a:r>
              <a:rPr lang="ar-IQ" sz="3600" dirty="0">
                <a:solidFill>
                  <a:srgbClr val="212529"/>
                </a:solidFill>
                <a:latin typeface="bein"/>
              </a:rPr>
              <a:t>:</a:t>
            </a:r>
            <a:endParaRPr lang="en-US" sz="3600" dirty="0"/>
          </a:p>
        </p:txBody>
      </p:sp>
    </p:spTree>
    <p:extLst>
      <p:ext uri="{BB962C8B-B14F-4D97-AF65-F5344CB8AC3E}">
        <p14:creationId xmlns:p14="http://schemas.microsoft.com/office/powerpoint/2010/main" val="31790649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ما انواع البيئات اليابسه في العراق - إسألنا"/>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762000"/>
            <a:ext cx="7467600" cy="502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945195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62200"/>
            <a:ext cx="8229600" cy="1252728"/>
          </a:xfrm>
        </p:spPr>
        <p:txBody>
          <a:bodyPr>
            <a:noAutofit/>
          </a:bodyPr>
          <a:lstStyle/>
          <a:p>
            <a:pPr algn="r" rtl="1"/>
            <a:r>
              <a:rPr lang="ar-IQ" sz="3600" dirty="0" smtClean="0">
                <a:solidFill>
                  <a:srgbClr val="212529"/>
                </a:solidFill>
                <a:latin typeface="bein"/>
              </a:rPr>
              <a:t>1- </a:t>
            </a:r>
            <a:r>
              <a:rPr lang="ar-IQ" sz="3600" dirty="0">
                <a:solidFill>
                  <a:srgbClr val="212529"/>
                </a:solidFill>
                <a:latin typeface="bein"/>
              </a:rPr>
              <a:t>بيئة الجبال </a:t>
            </a:r>
            <a:r>
              <a:rPr lang="en-US" sz="3600" dirty="0">
                <a:solidFill>
                  <a:srgbClr val="212529"/>
                </a:solidFill>
                <a:latin typeface="bein"/>
              </a:rPr>
              <a:t>Mountain Environment</a:t>
            </a:r>
            <a:r>
              <a:rPr lang="en-US" sz="3600" dirty="0"/>
              <a:t/>
            </a:r>
            <a:br>
              <a:rPr lang="en-US" sz="3600" dirty="0"/>
            </a:br>
            <a:r>
              <a:rPr lang="ar-IQ" sz="3600" dirty="0" smtClean="0">
                <a:solidFill>
                  <a:srgbClr val="212529"/>
                </a:solidFill>
                <a:latin typeface="bein"/>
              </a:rPr>
              <a:t>2-</a:t>
            </a:r>
            <a:r>
              <a:rPr lang="en-US" sz="3600" dirty="0" smtClean="0">
                <a:solidFill>
                  <a:srgbClr val="212529"/>
                </a:solidFill>
                <a:latin typeface="bein"/>
              </a:rPr>
              <a:t> </a:t>
            </a:r>
            <a:r>
              <a:rPr lang="ar-IQ" sz="3600" dirty="0">
                <a:solidFill>
                  <a:srgbClr val="212529"/>
                </a:solidFill>
                <a:latin typeface="bein"/>
              </a:rPr>
              <a:t>بيئة الهضاب </a:t>
            </a:r>
            <a:r>
              <a:rPr lang="en-US" sz="3600" dirty="0">
                <a:solidFill>
                  <a:srgbClr val="212529"/>
                </a:solidFill>
                <a:latin typeface="bein"/>
              </a:rPr>
              <a:t>Plateau Environment</a:t>
            </a:r>
            <a:r>
              <a:rPr lang="en-US" sz="3600" dirty="0"/>
              <a:t/>
            </a:r>
            <a:br>
              <a:rPr lang="en-US" sz="3600" dirty="0"/>
            </a:br>
            <a:r>
              <a:rPr lang="ar-IQ" sz="3600" dirty="0" smtClean="0">
                <a:solidFill>
                  <a:srgbClr val="212529"/>
                </a:solidFill>
                <a:latin typeface="bein"/>
              </a:rPr>
              <a:t>3-</a:t>
            </a:r>
            <a:r>
              <a:rPr lang="en-US" sz="3600" dirty="0" smtClean="0">
                <a:solidFill>
                  <a:srgbClr val="212529"/>
                </a:solidFill>
                <a:latin typeface="bein"/>
              </a:rPr>
              <a:t> </a:t>
            </a:r>
            <a:r>
              <a:rPr lang="ar-IQ" sz="3600" dirty="0">
                <a:solidFill>
                  <a:srgbClr val="212529"/>
                </a:solidFill>
                <a:latin typeface="bein"/>
              </a:rPr>
              <a:t>بيئة السهول </a:t>
            </a:r>
            <a:r>
              <a:rPr lang="en-US" sz="3600" dirty="0" err="1">
                <a:solidFill>
                  <a:srgbClr val="212529"/>
                </a:solidFill>
                <a:latin typeface="bein"/>
              </a:rPr>
              <a:t>Plainland</a:t>
            </a:r>
            <a:r>
              <a:rPr lang="en-US" sz="3600" dirty="0">
                <a:solidFill>
                  <a:srgbClr val="212529"/>
                </a:solidFill>
                <a:latin typeface="bein"/>
              </a:rPr>
              <a:t> Environment</a:t>
            </a:r>
            <a:r>
              <a:rPr lang="en-US" sz="3600" dirty="0"/>
              <a:t/>
            </a:r>
            <a:br>
              <a:rPr lang="en-US" sz="3600" dirty="0"/>
            </a:br>
            <a:r>
              <a:rPr lang="ar-IQ" sz="3600" dirty="0" smtClean="0">
                <a:solidFill>
                  <a:srgbClr val="212529"/>
                </a:solidFill>
                <a:latin typeface="bein"/>
              </a:rPr>
              <a:t>4-</a:t>
            </a:r>
            <a:r>
              <a:rPr lang="en-US" sz="3600" dirty="0" smtClean="0">
                <a:solidFill>
                  <a:srgbClr val="212529"/>
                </a:solidFill>
                <a:latin typeface="bein"/>
              </a:rPr>
              <a:t> </a:t>
            </a:r>
            <a:r>
              <a:rPr lang="ar-IQ" sz="3600" dirty="0">
                <a:solidFill>
                  <a:srgbClr val="212529"/>
                </a:solidFill>
                <a:latin typeface="bein"/>
              </a:rPr>
              <a:t>بيئة التلال </a:t>
            </a:r>
            <a:r>
              <a:rPr lang="en-US" sz="3600" dirty="0">
                <a:solidFill>
                  <a:srgbClr val="212529"/>
                </a:solidFill>
                <a:latin typeface="bein"/>
              </a:rPr>
              <a:t>Hill Environment</a:t>
            </a:r>
            <a:r>
              <a:rPr lang="en-US" sz="3600" dirty="0"/>
              <a:t/>
            </a:r>
            <a:br>
              <a:rPr lang="en-US" sz="3600" dirty="0"/>
            </a:br>
            <a:r>
              <a:rPr lang="ar-IQ" sz="3600" dirty="0" smtClean="0">
                <a:solidFill>
                  <a:srgbClr val="212529"/>
                </a:solidFill>
                <a:latin typeface="bein"/>
              </a:rPr>
              <a:t>5-</a:t>
            </a:r>
            <a:r>
              <a:rPr lang="en-US" sz="3600" dirty="0" smtClean="0">
                <a:solidFill>
                  <a:srgbClr val="212529"/>
                </a:solidFill>
                <a:latin typeface="bein"/>
              </a:rPr>
              <a:t> </a:t>
            </a:r>
            <a:r>
              <a:rPr lang="ar-IQ" sz="3600" dirty="0">
                <a:solidFill>
                  <a:srgbClr val="212529"/>
                </a:solidFill>
                <a:latin typeface="bein"/>
              </a:rPr>
              <a:t>بيئة الصحاري </a:t>
            </a:r>
            <a:r>
              <a:rPr lang="en-US" sz="3600" dirty="0">
                <a:solidFill>
                  <a:srgbClr val="212529"/>
                </a:solidFill>
                <a:latin typeface="bein"/>
              </a:rPr>
              <a:t>Desert Environment</a:t>
            </a:r>
            <a:r>
              <a:rPr lang="en-US" sz="3600" dirty="0"/>
              <a:t/>
            </a:r>
            <a:br>
              <a:rPr lang="en-US" sz="3600" dirty="0"/>
            </a:br>
            <a:endParaRPr lang="en-US" sz="3600" dirty="0"/>
          </a:p>
        </p:txBody>
      </p:sp>
    </p:spTree>
    <p:extLst>
      <p:ext uri="{BB962C8B-B14F-4D97-AF65-F5344CB8AC3E}">
        <p14:creationId xmlns:p14="http://schemas.microsoft.com/office/powerpoint/2010/main" val="184004200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667000"/>
            <a:ext cx="8229600" cy="1252728"/>
          </a:xfrm>
        </p:spPr>
        <p:txBody>
          <a:bodyPr>
            <a:noAutofit/>
          </a:bodyPr>
          <a:lstStyle/>
          <a:p>
            <a:pPr algn="r" rtl="1"/>
            <a:r>
              <a:rPr lang="ar-IQ" sz="3600" dirty="0" smtClean="0">
                <a:solidFill>
                  <a:srgbClr val="212529"/>
                </a:solidFill>
                <a:latin typeface="bein"/>
              </a:rPr>
              <a:t>ويمكن تقسيم على </a:t>
            </a:r>
            <a:r>
              <a:rPr lang="ar-IQ" sz="3600" dirty="0">
                <a:solidFill>
                  <a:srgbClr val="212529"/>
                </a:solidFill>
                <a:latin typeface="bein"/>
              </a:rPr>
              <a:t>الخواص التي تتميز فيها كل بيئة </a:t>
            </a:r>
            <a:r>
              <a:rPr lang="ar-IQ" sz="3600" dirty="0" smtClean="0">
                <a:solidFill>
                  <a:srgbClr val="212529"/>
                </a:solidFill>
                <a:latin typeface="bein"/>
              </a:rPr>
              <a:t>وذلك حسب الموقع </a:t>
            </a:r>
            <a:r>
              <a:rPr lang="ar-IQ" sz="3600" dirty="0">
                <a:solidFill>
                  <a:srgbClr val="212529"/>
                </a:solidFill>
                <a:latin typeface="bein"/>
              </a:rPr>
              <a:t>حسب المواقع من خط الاستواء وكما يأتي :</a:t>
            </a:r>
            <a:r>
              <a:rPr lang="ar-IQ" sz="3600" dirty="0"/>
              <a:t/>
            </a:r>
            <a:br>
              <a:rPr lang="ar-IQ" sz="3600" dirty="0"/>
            </a:br>
            <a:r>
              <a:rPr lang="ar-IQ" sz="3600" dirty="0">
                <a:solidFill>
                  <a:srgbClr val="212529"/>
                </a:solidFill>
                <a:latin typeface="bein"/>
              </a:rPr>
              <a:t>1- البيئة الاستوائية </a:t>
            </a:r>
            <a:r>
              <a:rPr lang="en-US" sz="3600" dirty="0">
                <a:solidFill>
                  <a:srgbClr val="212529"/>
                </a:solidFill>
                <a:latin typeface="bein"/>
              </a:rPr>
              <a:t>Tropical Environment</a:t>
            </a:r>
            <a:r>
              <a:rPr lang="en-US" sz="3600" dirty="0"/>
              <a:t/>
            </a:r>
            <a:br>
              <a:rPr lang="en-US" sz="3600" dirty="0"/>
            </a:br>
            <a:r>
              <a:rPr lang="ar-IQ" sz="3600" dirty="0" smtClean="0">
                <a:solidFill>
                  <a:srgbClr val="212529"/>
                </a:solidFill>
                <a:latin typeface="bein"/>
              </a:rPr>
              <a:t>2</a:t>
            </a:r>
            <a:r>
              <a:rPr lang="en-US" sz="3600" dirty="0" smtClean="0">
                <a:solidFill>
                  <a:srgbClr val="212529"/>
                </a:solidFill>
                <a:latin typeface="bein"/>
              </a:rPr>
              <a:t> </a:t>
            </a:r>
            <a:r>
              <a:rPr lang="ar-IQ" sz="3600" dirty="0" smtClean="0">
                <a:solidFill>
                  <a:srgbClr val="212529"/>
                </a:solidFill>
                <a:latin typeface="bein"/>
              </a:rPr>
              <a:t>- البيئة </a:t>
            </a:r>
            <a:r>
              <a:rPr lang="ar-IQ" sz="3600" dirty="0">
                <a:solidFill>
                  <a:srgbClr val="212529"/>
                </a:solidFill>
                <a:latin typeface="bein"/>
              </a:rPr>
              <a:t>شبه الاستوائية </a:t>
            </a:r>
            <a:r>
              <a:rPr lang="en-US" sz="3600" dirty="0">
                <a:solidFill>
                  <a:srgbClr val="212529"/>
                </a:solidFill>
                <a:latin typeface="bein"/>
              </a:rPr>
              <a:t>Sub tropical </a:t>
            </a:r>
            <a:r>
              <a:rPr lang="en-US" sz="3600" dirty="0" smtClean="0">
                <a:solidFill>
                  <a:srgbClr val="212529"/>
                </a:solidFill>
                <a:latin typeface="bein"/>
              </a:rPr>
              <a:t>Environment</a:t>
            </a:r>
            <a:r>
              <a:rPr lang="en-US" sz="3600" dirty="0" smtClean="0"/>
              <a:t/>
            </a:r>
            <a:br>
              <a:rPr lang="en-US" sz="3600" dirty="0" smtClean="0"/>
            </a:br>
            <a:r>
              <a:rPr lang="ar-IQ" sz="3600" dirty="0" smtClean="0">
                <a:solidFill>
                  <a:srgbClr val="212529"/>
                </a:solidFill>
                <a:latin typeface="bein"/>
              </a:rPr>
              <a:t> </a:t>
            </a:r>
            <a:r>
              <a:rPr lang="en-CA" sz="3600" dirty="0" smtClean="0">
                <a:solidFill>
                  <a:srgbClr val="212529"/>
                </a:solidFill>
                <a:latin typeface="bein"/>
              </a:rPr>
              <a:t>3</a:t>
            </a:r>
            <a:r>
              <a:rPr lang="ar-IQ" sz="3600" dirty="0" smtClean="0">
                <a:solidFill>
                  <a:srgbClr val="212529"/>
                </a:solidFill>
                <a:latin typeface="bein"/>
              </a:rPr>
              <a:t>-</a:t>
            </a:r>
            <a:r>
              <a:rPr lang="en-CA" sz="3600" dirty="0" smtClean="0">
                <a:solidFill>
                  <a:srgbClr val="212529"/>
                </a:solidFill>
                <a:latin typeface="bein"/>
              </a:rPr>
              <a:t> </a:t>
            </a:r>
            <a:r>
              <a:rPr lang="ar-IQ" sz="3600" dirty="0" smtClean="0">
                <a:solidFill>
                  <a:srgbClr val="212529"/>
                </a:solidFill>
                <a:latin typeface="bein"/>
              </a:rPr>
              <a:t>بيئة </a:t>
            </a:r>
            <a:r>
              <a:rPr lang="ar-IQ" sz="3600" dirty="0">
                <a:solidFill>
                  <a:srgbClr val="212529"/>
                </a:solidFill>
                <a:latin typeface="bein"/>
              </a:rPr>
              <a:t>المناطق المعتدلة </a:t>
            </a:r>
            <a:r>
              <a:rPr lang="en-CA" sz="3600" dirty="0" smtClean="0">
                <a:solidFill>
                  <a:srgbClr val="212529"/>
                </a:solidFill>
                <a:latin typeface="bein"/>
              </a:rPr>
              <a:t>     </a:t>
            </a:r>
            <a:r>
              <a:rPr lang="en-US" sz="3600" dirty="0" smtClean="0">
                <a:solidFill>
                  <a:srgbClr val="212529"/>
                </a:solidFill>
                <a:latin typeface="bein"/>
              </a:rPr>
              <a:t>Temperate </a:t>
            </a:r>
            <a:r>
              <a:rPr lang="en-US" sz="3600" dirty="0">
                <a:solidFill>
                  <a:srgbClr val="212529"/>
                </a:solidFill>
                <a:latin typeface="bein"/>
              </a:rPr>
              <a:t>Environment</a:t>
            </a:r>
            <a:r>
              <a:rPr lang="en-US" sz="3600" dirty="0"/>
              <a:t/>
            </a:r>
            <a:br>
              <a:rPr lang="en-US" sz="3600" dirty="0"/>
            </a:br>
            <a:r>
              <a:rPr lang="en-US" sz="3600" dirty="0" smtClean="0">
                <a:solidFill>
                  <a:srgbClr val="212529"/>
                </a:solidFill>
                <a:latin typeface="bein"/>
              </a:rPr>
              <a:t>4 </a:t>
            </a:r>
            <a:r>
              <a:rPr lang="ar-IQ" sz="3600" dirty="0" smtClean="0">
                <a:solidFill>
                  <a:srgbClr val="212529"/>
                </a:solidFill>
                <a:latin typeface="bein"/>
              </a:rPr>
              <a:t>-البيئة </a:t>
            </a:r>
            <a:r>
              <a:rPr lang="ar-IQ" sz="3600" dirty="0">
                <a:solidFill>
                  <a:srgbClr val="212529"/>
                </a:solidFill>
                <a:latin typeface="bein"/>
              </a:rPr>
              <a:t>القطبية </a:t>
            </a:r>
            <a:r>
              <a:rPr lang="en-US" sz="3600" dirty="0">
                <a:solidFill>
                  <a:srgbClr val="212529"/>
                </a:solidFill>
                <a:latin typeface="bein"/>
              </a:rPr>
              <a:t>Polar Environment</a:t>
            </a:r>
            <a:endParaRPr lang="en-US" sz="3600" dirty="0"/>
          </a:p>
        </p:txBody>
      </p:sp>
    </p:spTree>
    <p:extLst>
      <p:ext uri="{BB962C8B-B14F-4D97-AF65-F5344CB8AC3E}">
        <p14:creationId xmlns:p14="http://schemas.microsoft.com/office/powerpoint/2010/main" val="104128856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14600"/>
            <a:ext cx="8229600" cy="1252728"/>
          </a:xfrm>
        </p:spPr>
        <p:txBody>
          <a:bodyPr>
            <a:noAutofit/>
          </a:bodyPr>
          <a:lstStyle/>
          <a:p>
            <a:pPr algn="just" rtl="1"/>
            <a:r>
              <a:rPr lang="ar-IQ" sz="3600" dirty="0">
                <a:solidFill>
                  <a:srgbClr val="212529"/>
                </a:solidFill>
                <a:latin typeface="bein"/>
              </a:rPr>
              <a:t>كما </a:t>
            </a:r>
            <a:r>
              <a:rPr lang="ar-IQ" sz="3600" dirty="0" smtClean="0">
                <a:solidFill>
                  <a:srgbClr val="212529"/>
                </a:solidFill>
                <a:latin typeface="bein"/>
              </a:rPr>
              <a:t>هناك</a:t>
            </a:r>
            <a:r>
              <a:rPr lang="en-CA" sz="3600" dirty="0" smtClean="0">
                <a:solidFill>
                  <a:srgbClr val="212529"/>
                </a:solidFill>
                <a:latin typeface="bein"/>
              </a:rPr>
              <a:t> </a:t>
            </a:r>
            <a:r>
              <a:rPr lang="ar-IQ" sz="3600" dirty="0" err="1" smtClean="0">
                <a:solidFill>
                  <a:srgbClr val="212529"/>
                </a:solidFill>
                <a:latin typeface="bein"/>
              </a:rPr>
              <a:t>انماط</a:t>
            </a:r>
            <a:r>
              <a:rPr lang="ar-IQ" sz="3600" dirty="0" smtClean="0">
                <a:solidFill>
                  <a:srgbClr val="212529"/>
                </a:solidFill>
                <a:latin typeface="bein"/>
              </a:rPr>
              <a:t> </a:t>
            </a:r>
            <a:r>
              <a:rPr lang="ar-IQ" sz="3600" dirty="0">
                <a:solidFill>
                  <a:srgbClr val="212529"/>
                </a:solidFill>
                <a:latin typeface="bein"/>
              </a:rPr>
              <a:t>مختلفة في دراسة بيئة اليابسة مثل الغابات </a:t>
            </a:r>
            <a:r>
              <a:rPr lang="en-US" sz="3600" dirty="0" smtClean="0">
                <a:solidFill>
                  <a:srgbClr val="212529"/>
                </a:solidFill>
                <a:latin typeface="bein"/>
              </a:rPr>
              <a:t>forest</a:t>
            </a:r>
            <a:r>
              <a:rPr lang="ar-IQ" sz="3600" dirty="0" smtClean="0">
                <a:solidFill>
                  <a:srgbClr val="212529"/>
                </a:solidFill>
                <a:latin typeface="bein"/>
              </a:rPr>
              <a:t> أو </a:t>
            </a:r>
            <a:r>
              <a:rPr lang="ar-IQ" sz="3600" dirty="0">
                <a:solidFill>
                  <a:srgbClr val="212529"/>
                </a:solidFill>
                <a:latin typeface="bein"/>
              </a:rPr>
              <a:t>بيئة المدن </a:t>
            </a:r>
            <a:r>
              <a:rPr lang="en-US" sz="3600" dirty="0" err="1">
                <a:solidFill>
                  <a:srgbClr val="212529"/>
                </a:solidFill>
                <a:latin typeface="bein"/>
              </a:rPr>
              <a:t>urpan</a:t>
            </a:r>
            <a:r>
              <a:rPr lang="en-US" sz="3600" dirty="0">
                <a:solidFill>
                  <a:srgbClr val="212529"/>
                </a:solidFill>
                <a:latin typeface="bein"/>
              </a:rPr>
              <a:t> </a:t>
            </a:r>
            <a:r>
              <a:rPr lang="ar-IQ" sz="3600" dirty="0" smtClean="0">
                <a:solidFill>
                  <a:srgbClr val="212529"/>
                </a:solidFill>
                <a:latin typeface="bein"/>
              </a:rPr>
              <a:t> وبيئة </a:t>
            </a:r>
            <a:r>
              <a:rPr lang="ar-IQ" sz="3600" dirty="0">
                <a:solidFill>
                  <a:srgbClr val="212529"/>
                </a:solidFill>
                <a:latin typeface="bein"/>
              </a:rPr>
              <a:t>المحاصيل </a:t>
            </a:r>
            <a:r>
              <a:rPr lang="en-US" sz="3600" dirty="0">
                <a:solidFill>
                  <a:srgbClr val="212529"/>
                </a:solidFill>
                <a:latin typeface="bein"/>
              </a:rPr>
              <a:t>crops </a:t>
            </a:r>
            <a:r>
              <a:rPr lang="ar-IQ" sz="3600" dirty="0" smtClean="0">
                <a:solidFill>
                  <a:srgbClr val="212529"/>
                </a:solidFill>
                <a:latin typeface="bein"/>
              </a:rPr>
              <a:t> وبيئة </a:t>
            </a:r>
            <a:r>
              <a:rPr lang="ar-IQ" sz="3600" dirty="0">
                <a:solidFill>
                  <a:srgbClr val="212529"/>
                </a:solidFill>
                <a:latin typeface="bein"/>
              </a:rPr>
              <a:t>المراعي </a:t>
            </a:r>
            <a:r>
              <a:rPr lang="en-US" sz="3600" dirty="0">
                <a:solidFill>
                  <a:srgbClr val="212529"/>
                </a:solidFill>
                <a:latin typeface="bein"/>
              </a:rPr>
              <a:t>grassland </a:t>
            </a:r>
            <a:r>
              <a:rPr lang="ar-IQ" sz="3600" dirty="0" smtClean="0">
                <a:solidFill>
                  <a:srgbClr val="212529"/>
                </a:solidFill>
                <a:latin typeface="bein"/>
              </a:rPr>
              <a:t> وبيئة </a:t>
            </a:r>
            <a:r>
              <a:rPr lang="ar-IQ" sz="3600" dirty="0">
                <a:solidFill>
                  <a:srgbClr val="212529"/>
                </a:solidFill>
                <a:latin typeface="bein"/>
              </a:rPr>
              <a:t>الأدغال </a:t>
            </a:r>
            <a:r>
              <a:rPr lang="ar-IQ" sz="3600" dirty="0" smtClean="0">
                <a:solidFill>
                  <a:srgbClr val="212529"/>
                </a:solidFill>
                <a:latin typeface="bein"/>
              </a:rPr>
              <a:t> </a:t>
            </a:r>
            <a:r>
              <a:rPr lang="en-US" sz="3600" dirty="0" smtClean="0">
                <a:solidFill>
                  <a:srgbClr val="212529"/>
                </a:solidFill>
                <a:latin typeface="bein"/>
              </a:rPr>
              <a:t>weeds</a:t>
            </a:r>
            <a:r>
              <a:rPr lang="ar-IQ" sz="3600" dirty="0" smtClean="0">
                <a:solidFill>
                  <a:srgbClr val="212529"/>
                </a:solidFill>
                <a:latin typeface="bein"/>
              </a:rPr>
              <a:t> وبيئة </a:t>
            </a:r>
            <a:r>
              <a:rPr lang="ar-IQ" sz="3600" dirty="0">
                <a:solidFill>
                  <a:srgbClr val="212529"/>
                </a:solidFill>
                <a:latin typeface="bein"/>
              </a:rPr>
              <a:t>البساتين</a:t>
            </a:r>
            <a:r>
              <a:rPr lang="en-US" sz="3600" dirty="0">
                <a:solidFill>
                  <a:srgbClr val="212529"/>
                </a:solidFill>
                <a:latin typeface="bein"/>
              </a:rPr>
              <a:t>green land </a:t>
            </a:r>
            <a:r>
              <a:rPr lang="ar-IQ" sz="3600" dirty="0" smtClean="0">
                <a:solidFill>
                  <a:srgbClr val="212529"/>
                </a:solidFill>
                <a:latin typeface="bein"/>
              </a:rPr>
              <a:t> وهكذا </a:t>
            </a:r>
            <a:r>
              <a:rPr lang="ar-IQ" sz="3600" dirty="0">
                <a:solidFill>
                  <a:srgbClr val="212529"/>
                </a:solidFill>
                <a:latin typeface="bein"/>
              </a:rPr>
              <a:t>.كما يمكن تقسيم بيئة اليابسة حسب المجموعات الحياتية التصنيفية المختلفة فعلى سبيل المثال هناك بيئة الطيور وبيئة الزواحف وبيئة الحشرات وبيئة </a:t>
            </a:r>
            <a:r>
              <a:rPr lang="ar-IQ" sz="3600" dirty="0" err="1">
                <a:solidFill>
                  <a:srgbClr val="212529"/>
                </a:solidFill>
                <a:latin typeface="bein"/>
              </a:rPr>
              <a:t>اللبائن</a:t>
            </a:r>
            <a:r>
              <a:rPr lang="ar-IQ" sz="3600" dirty="0" smtClean="0">
                <a:solidFill>
                  <a:srgbClr val="212529"/>
                </a:solidFill>
                <a:latin typeface="bein"/>
              </a:rPr>
              <a:t>. </a:t>
            </a:r>
            <a:endParaRPr lang="en-US" sz="3600" dirty="0"/>
          </a:p>
        </p:txBody>
      </p:sp>
    </p:spTree>
    <p:extLst>
      <p:ext uri="{BB962C8B-B14F-4D97-AF65-F5344CB8AC3E}">
        <p14:creationId xmlns:p14="http://schemas.microsoft.com/office/powerpoint/2010/main" val="298337553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67000"/>
            <a:ext cx="8229600" cy="1252728"/>
          </a:xfrm>
        </p:spPr>
        <p:txBody>
          <a:bodyPr>
            <a:noAutofit/>
          </a:bodyPr>
          <a:lstStyle/>
          <a:p>
            <a:pPr algn="just" rtl="1"/>
            <a:r>
              <a:rPr lang="ar-IQ" sz="3600" dirty="0">
                <a:solidFill>
                  <a:srgbClr val="212529"/>
                </a:solidFill>
                <a:latin typeface="bein"/>
              </a:rPr>
              <a:t>مكن دراسة علم البيئة من وجهة نظر أخرى مثل الاعتماد على نوع أو مجموعة أنواع من الأحياء لذا يمكن تقسيمه إلى قسمين رئيسيين وهما </a:t>
            </a:r>
            <a:r>
              <a:rPr lang="ar-IQ" sz="3600" dirty="0" smtClean="0">
                <a:solidFill>
                  <a:srgbClr val="212529"/>
                </a:solidFill>
                <a:latin typeface="bein"/>
              </a:rPr>
              <a:t>: </a:t>
            </a:r>
            <a:br>
              <a:rPr lang="ar-IQ" sz="3600" dirty="0" smtClean="0">
                <a:solidFill>
                  <a:srgbClr val="212529"/>
                </a:solidFill>
                <a:latin typeface="bein"/>
              </a:rPr>
            </a:br>
            <a:r>
              <a:rPr lang="ar-IQ" sz="3600" dirty="0" smtClean="0">
                <a:solidFill>
                  <a:srgbClr val="212529"/>
                </a:solidFill>
                <a:latin typeface="bein"/>
              </a:rPr>
              <a:t>1. علم </a:t>
            </a:r>
            <a:r>
              <a:rPr lang="ar-IQ" sz="3600" dirty="0">
                <a:solidFill>
                  <a:srgbClr val="212529"/>
                </a:solidFill>
                <a:latin typeface="bein"/>
              </a:rPr>
              <a:t>البيئة الذاتية </a:t>
            </a:r>
            <a:r>
              <a:rPr lang="en-US" sz="3600" dirty="0" smtClean="0">
                <a:solidFill>
                  <a:srgbClr val="212529"/>
                </a:solidFill>
                <a:latin typeface="bein"/>
              </a:rPr>
              <a:t>Autecology</a:t>
            </a:r>
            <a:r>
              <a:rPr lang="en-US" sz="3600" dirty="0"/>
              <a:t/>
            </a:r>
            <a:br>
              <a:rPr lang="en-US" sz="3600" dirty="0"/>
            </a:br>
            <a:r>
              <a:rPr lang="ar-IQ" sz="3600" dirty="0">
                <a:solidFill>
                  <a:srgbClr val="212529"/>
                </a:solidFill>
                <a:latin typeface="bein"/>
              </a:rPr>
              <a:t>يهتم هذا العلم في دراسة كائن حي واحد أو مجموعة من الكائنات الحية تعود إلى نفس النوع </a:t>
            </a:r>
            <a:r>
              <a:rPr lang="en-US" sz="3600" dirty="0">
                <a:solidFill>
                  <a:srgbClr val="212529"/>
                </a:solidFill>
                <a:latin typeface="bein"/>
              </a:rPr>
              <a:t>species </a:t>
            </a:r>
            <a:r>
              <a:rPr lang="en-US" sz="3600" dirty="0" smtClean="0">
                <a:solidFill>
                  <a:srgbClr val="212529"/>
                </a:solidFill>
                <a:latin typeface="bein"/>
              </a:rPr>
              <a:t> </a:t>
            </a:r>
            <a:r>
              <a:rPr lang="ar-IQ" sz="3600" dirty="0" smtClean="0">
                <a:solidFill>
                  <a:srgbClr val="212529"/>
                </a:solidFill>
                <a:latin typeface="bein"/>
              </a:rPr>
              <a:t> وذلك </a:t>
            </a:r>
            <a:r>
              <a:rPr lang="ar-IQ" sz="3600" dirty="0">
                <a:solidFill>
                  <a:srgbClr val="212529"/>
                </a:solidFill>
                <a:latin typeface="bein"/>
              </a:rPr>
              <a:t>لدراسة علاقتها بالعوامل البيئة المحيطة من عوامل حياتية </a:t>
            </a:r>
            <a:r>
              <a:rPr lang="ar-IQ" sz="3600" dirty="0" err="1">
                <a:solidFill>
                  <a:srgbClr val="212529"/>
                </a:solidFill>
                <a:latin typeface="bein"/>
              </a:rPr>
              <a:t>او</a:t>
            </a:r>
            <a:r>
              <a:rPr lang="ar-IQ" sz="3600" dirty="0">
                <a:solidFill>
                  <a:srgbClr val="212529"/>
                </a:solidFill>
                <a:latin typeface="bein"/>
              </a:rPr>
              <a:t> غير حياتية . وكمثال على </a:t>
            </a:r>
            <a:r>
              <a:rPr lang="ar-IQ" sz="3600" dirty="0" smtClean="0">
                <a:solidFill>
                  <a:srgbClr val="212529"/>
                </a:solidFill>
                <a:latin typeface="bein"/>
              </a:rPr>
              <a:t>ذلك </a:t>
            </a:r>
            <a:r>
              <a:rPr lang="ar-IQ" sz="3600" dirty="0">
                <a:solidFill>
                  <a:srgbClr val="212529"/>
                </a:solidFill>
                <a:latin typeface="bein"/>
              </a:rPr>
              <a:t>دراسة بيئة الإنسان أو غير حياتية </a:t>
            </a:r>
            <a:r>
              <a:rPr lang="ar-IQ" sz="3600" dirty="0" smtClean="0">
                <a:solidFill>
                  <a:srgbClr val="212529"/>
                </a:solidFill>
                <a:latin typeface="bein"/>
              </a:rPr>
              <a:t>أو </a:t>
            </a:r>
            <a:r>
              <a:rPr lang="ar-IQ" sz="3600" dirty="0">
                <a:solidFill>
                  <a:srgbClr val="212529"/>
                </a:solidFill>
                <a:latin typeface="bein"/>
              </a:rPr>
              <a:t>بيئة بكتريا القولون </a:t>
            </a:r>
            <a:r>
              <a:rPr lang="ar-IQ" sz="3600" dirty="0" err="1">
                <a:solidFill>
                  <a:srgbClr val="212529"/>
                </a:solidFill>
                <a:latin typeface="bein"/>
              </a:rPr>
              <a:t>او</a:t>
            </a:r>
            <a:r>
              <a:rPr lang="ar-IQ" sz="3600" dirty="0">
                <a:solidFill>
                  <a:srgbClr val="212529"/>
                </a:solidFill>
                <a:latin typeface="bein"/>
              </a:rPr>
              <a:t> بيئة أشجار </a:t>
            </a:r>
            <a:r>
              <a:rPr lang="ar-IQ" sz="3600" dirty="0" err="1">
                <a:solidFill>
                  <a:srgbClr val="212529"/>
                </a:solidFill>
                <a:latin typeface="bein"/>
              </a:rPr>
              <a:t>اليوكالبتوس</a:t>
            </a:r>
            <a:r>
              <a:rPr lang="ar-IQ" sz="3600" dirty="0">
                <a:solidFill>
                  <a:srgbClr val="212529"/>
                </a:solidFill>
                <a:latin typeface="bein"/>
              </a:rPr>
              <a:t> وهكذا.</a:t>
            </a:r>
            <a:endParaRPr lang="en-US" sz="3600" dirty="0"/>
          </a:p>
        </p:txBody>
      </p:sp>
    </p:spTree>
    <p:extLst>
      <p:ext uri="{BB962C8B-B14F-4D97-AF65-F5344CB8AC3E}">
        <p14:creationId xmlns:p14="http://schemas.microsoft.com/office/powerpoint/2010/main" val="370220466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895600"/>
            <a:ext cx="8229600" cy="1252728"/>
          </a:xfrm>
        </p:spPr>
        <p:txBody>
          <a:bodyPr>
            <a:noAutofit/>
          </a:bodyPr>
          <a:lstStyle/>
          <a:p>
            <a:pPr algn="just" rtl="1"/>
            <a:r>
              <a:rPr lang="ar-IQ" sz="3600" dirty="0">
                <a:solidFill>
                  <a:srgbClr val="212529"/>
                </a:solidFill>
                <a:latin typeface="bein"/>
              </a:rPr>
              <a:t>  </a:t>
            </a:r>
            <a:r>
              <a:rPr lang="ar-IQ" sz="3600" dirty="0" smtClean="0">
                <a:solidFill>
                  <a:srgbClr val="212529"/>
                </a:solidFill>
                <a:latin typeface="bein"/>
              </a:rPr>
              <a:t>ظهرت علوم </a:t>
            </a:r>
            <a:r>
              <a:rPr lang="ar-IQ" sz="3600" dirty="0" err="1" smtClean="0">
                <a:solidFill>
                  <a:srgbClr val="212529"/>
                </a:solidFill>
                <a:latin typeface="bein"/>
              </a:rPr>
              <a:t>اخرى</a:t>
            </a:r>
            <a:r>
              <a:rPr lang="ar-IQ" sz="3600" dirty="0" smtClean="0">
                <a:solidFill>
                  <a:srgbClr val="212529"/>
                </a:solidFill>
                <a:latin typeface="bein"/>
              </a:rPr>
              <a:t> مثل </a:t>
            </a:r>
            <a:r>
              <a:rPr lang="ar-IQ" sz="3600" dirty="0">
                <a:solidFill>
                  <a:srgbClr val="212529"/>
                </a:solidFill>
                <a:latin typeface="bein"/>
              </a:rPr>
              <a:t>علم البيئة </a:t>
            </a:r>
            <a:r>
              <a:rPr lang="ar-IQ" sz="3600" dirty="0" err="1">
                <a:solidFill>
                  <a:srgbClr val="212529"/>
                </a:solidFill>
                <a:latin typeface="bein"/>
              </a:rPr>
              <a:t>الفسلجية</a:t>
            </a:r>
            <a:r>
              <a:rPr lang="ar-IQ" sz="3600" dirty="0">
                <a:solidFill>
                  <a:srgbClr val="212529"/>
                </a:solidFill>
                <a:latin typeface="bein"/>
              </a:rPr>
              <a:t> </a:t>
            </a:r>
            <a:r>
              <a:rPr lang="en-US" sz="3600" dirty="0" err="1" smtClean="0">
                <a:solidFill>
                  <a:srgbClr val="212529"/>
                </a:solidFill>
                <a:latin typeface="bein"/>
              </a:rPr>
              <a:t>Ecophysiology</a:t>
            </a:r>
            <a:r>
              <a:rPr lang="en-US" sz="3600" dirty="0" smtClean="0">
                <a:solidFill>
                  <a:srgbClr val="212529"/>
                </a:solidFill>
                <a:latin typeface="bein"/>
              </a:rPr>
              <a:t> </a:t>
            </a:r>
            <a:r>
              <a:rPr lang="en-CA" sz="3600" dirty="0" smtClean="0">
                <a:solidFill>
                  <a:srgbClr val="212529"/>
                </a:solidFill>
                <a:latin typeface="bein"/>
              </a:rPr>
              <a:t> </a:t>
            </a:r>
            <a:r>
              <a:rPr lang="ar-IQ" sz="3600" dirty="0" smtClean="0">
                <a:solidFill>
                  <a:srgbClr val="212529"/>
                </a:solidFill>
                <a:latin typeface="bein"/>
              </a:rPr>
              <a:t> الذي </a:t>
            </a:r>
            <a:r>
              <a:rPr lang="ar-IQ" sz="3600" dirty="0">
                <a:solidFill>
                  <a:srgbClr val="212529"/>
                </a:solidFill>
                <a:latin typeface="bein"/>
              </a:rPr>
              <a:t>يربط العوامل البيئية بالوظائف </a:t>
            </a:r>
            <a:r>
              <a:rPr lang="ar-IQ" sz="3600" dirty="0" err="1">
                <a:solidFill>
                  <a:srgbClr val="212529"/>
                </a:solidFill>
                <a:latin typeface="bein"/>
              </a:rPr>
              <a:t>الفسلجية</a:t>
            </a:r>
            <a:r>
              <a:rPr lang="ar-IQ" sz="3600" dirty="0">
                <a:solidFill>
                  <a:srgbClr val="212529"/>
                </a:solidFill>
                <a:latin typeface="bein"/>
              </a:rPr>
              <a:t> وبالعلاقات المتواجدة فيها بين الكائنات الحية في منطقة أو مناطق مختلفة . كما ظهرت علوم بيئية أخر مثل علم البيئة السلوكية </a:t>
            </a:r>
            <a:r>
              <a:rPr lang="en-US" sz="3600" dirty="0">
                <a:solidFill>
                  <a:srgbClr val="212529"/>
                </a:solidFill>
                <a:latin typeface="bein"/>
              </a:rPr>
              <a:t>behavior ecology </a:t>
            </a:r>
            <a:r>
              <a:rPr lang="ar-IQ" sz="3600" dirty="0" smtClean="0">
                <a:solidFill>
                  <a:srgbClr val="212529"/>
                </a:solidFill>
                <a:latin typeface="bein"/>
              </a:rPr>
              <a:t> والذي </a:t>
            </a:r>
            <a:r>
              <a:rPr lang="ar-IQ" sz="3600" dirty="0">
                <a:solidFill>
                  <a:srgbClr val="212529"/>
                </a:solidFill>
                <a:latin typeface="bein"/>
              </a:rPr>
              <a:t>يعني بدراسة العلاقة بين سلوك الكائن الحي والعوامل البيئية المختلفة .فضلا عن ظهور دراسة الموديلات البيئية </a:t>
            </a:r>
            <a:r>
              <a:rPr lang="ar-IQ" sz="3600" dirty="0" smtClean="0">
                <a:solidFill>
                  <a:srgbClr val="212529"/>
                </a:solidFill>
                <a:latin typeface="bein"/>
              </a:rPr>
              <a:t> </a:t>
            </a:r>
            <a:r>
              <a:rPr lang="en-US" sz="3600" dirty="0" smtClean="0">
                <a:solidFill>
                  <a:srgbClr val="212529"/>
                </a:solidFill>
                <a:latin typeface="bein"/>
              </a:rPr>
              <a:t>ecological models </a:t>
            </a:r>
            <a:r>
              <a:rPr lang="ar-IQ" sz="3600" dirty="0" smtClean="0">
                <a:solidFill>
                  <a:srgbClr val="212529"/>
                </a:solidFill>
                <a:latin typeface="bein"/>
              </a:rPr>
              <a:t> من </a:t>
            </a:r>
            <a:r>
              <a:rPr lang="ar-IQ" sz="3600" dirty="0">
                <a:solidFill>
                  <a:srgbClr val="212529"/>
                </a:solidFill>
                <a:latin typeface="bein"/>
              </a:rPr>
              <a:t>خلال التقدم الواضح في العقد لأخير من القرن العشرين في مجال الحاسوب</a:t>
            </a:r>
            <a:endParaRPr lang="en-US" sz="3600" dirty="0"/>
          </a:p>
        </p:txBody>
      </p:sp>
    </p:spTree>
    <p:extLst>
      <p:ext uri="{BB962C8B-B14F-4D97-AF65-F5344CB8AC3E}">
        <p14:creationId xmlns:p14="http://schemas.microsoft.com/office/powerpoint/2010/main" val="258811711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62200"/>
            <a:ext cx="8229600" cy="1252728"/>
          </a:xfrm>
        </p:spPr>
        <p:txBody>
          <a:bodyPr>
            <a:noAutofit/>
          </a:bodyPr>
          <a:lstStyle/>
          <a:p>
            <a:pPr algn="just" rtl="1"/>
            <a:r>
              <a:rPr lang="ar-IQ" sz="3600" dirty="0" smtClean="0">
                <a:solidFill>
                  <a:srgbClr val="212529"/>
                </a:solidFill>
                <a:latin typeface="bein"/>
              </a:rPr>
              <a:t>2- علم </a:t>
            </a:r>
            <a:r>
              <a:rPr lang="ar-IQ" sz="3600" dirty="0">
                <a:solidFill>
                  <a:srgbClr val="212529"/>
                </a:solidFill>
                <a:latin typeface="bein"/>
              </a:rPr>
              <a:t>بيئة المجموع </a:t>
            </a:r>
            <a:r>
              <a:rPr lang="en-US" sz="3600" dirty="0">
                <a:solidFill>
                  <a:srgbClr val="212529"/>
                </a:solidFill>
                <a:latin typeface="bein"/>
              </a:rPr>
              <a:t>synecology</a:t>
            </a:r>
            <a:r>
              <a:rPr lang="en-US" sz="3600" dirty="0"/>
              <a:t/>
            </a:r>
            <a:br>
              <a:rPr lang="en-US" sz="3600" dirty="0"/>
            </a:br>
            <a:r>
              <a:rPr lang="ar-IQ" sz="3600" dirty="0">
                <a:solidFill>
                  <a:srgbClr val="212529"/>
                </a:solidFill>
                <a:latin typeface="bein"/>
              </a:rPr>
              <a:t>ويهتم هذا العلم بدراسة المجاميع الحياتية المختلفة </a:t>
            </a:r>
            <a:r>
              <a:rPr lang="ar-IQ" sz="3600" dirty="0">
                <a:solidFill>
                  <a:srgbClr val="FF0000"/>
                </a:solidFill>
                <a:latin typeface="bein"/>
              </a:rPr>
              <a:t>أي أنواع مختلفة في منطقة محددة من حيث علاقتها مع العوامل البيئية المحيطة بها مثل بيئة الغابة أو بيئة الصحراوية أو بحيرة ما أو بيئة نهر وهكذا </a:t>
            </a:r>
            <a:r>
              <a:rPr lang="ar-IQ" sz="3600" dirty="0">
                <a:solidFill>
                  <a:srgbClr val="212529"/>
                </a:solidFill>
                <a:latin typeface="bein"/>
              </a:rPr>
              <a:t>.ويدعى هذا العلم كذلك بأنه علم بيئة الجماعة </a:t>
            </a:r>
            <a:r>
              <a:rPr lang="ar-IQ" sz="3600" dirty="0" err="1">
                <a:solidFill>
                  <a:srgbClr val="212529"/>
                </a:solidFill>
                <a:latin typeface="bein"/>
              </a:rPr>
              <a:t>او</a:t>
            </a:r>
            <a:r>
              <a:rPr lang="ar-IQ" sz="3600" dirty="0">
                <a:solidFill>
                  <a:srgbClr val="212529"/>
                </a:solidFill>
                <a:latin typeface="bein"/>
              </a:rPr>
              <a:t> المجتمع </a:t>
            </a:r>
            <a:r>
              <a:rPr lang="ar-IQ" sz="3600" dirty="0" err="1">
                <a:solidFill>
                  <a:srgbClr val="212529"/>
                </a:solidFill>
                <a:latin typeface="bein"/>
              </a:rPr>
              <a:t>او</a:t>
            </a:r>
            <a:r>
              <a:rPr lang="ar-IQ" sz="3600" dirty="0">
                <a:solidFill>
                  <a:srgbClr val="212529"/>
                </a:solidFill>
                <a:latin typeface="bein"/>
              </a:rPr>
              <a:t> بيئة الجماعي المأخوذ من أصل الكلمة الإغريقية </a:t>
            </a:r>
            <a:r>
              <a:rPr lang="en-US" sz="3600" dirty="0" err="1">
                <a:solidFill>
                  <a:srgbClr val="212529"/>
                </a:solidFill>
                <a:latin typeface="bein"/>
              </a:rPr>
              <a:t>syn</a:t>
            </a:r>
            <a:r>
              <a:rPr lang="en-US" sz="3600" dirty="0">
                <a:solidFill>
                  <a:srgbClr val="212529"/>
                </a:solidFill>
                <a:latin typeface="bein"/>
              </a:rPr>
              <a:t> </a:t>
            </a:r>
            <a:r>
              <a:rPr lang="ar-IQ" sz="3600" dirty="0">
                <a:solidFill>
                  <a:srgbClr val="212529"/>
                </a:solidFill>
                <a:latin typeface="bein"/>
              </a:rPr>
              <a:t>ومعناها </a:t>
            </a:r>
            <a:r>
              <a:rPr lang="ar-IQ" sz="3600" dirty="0" smtClean="0">
                <a:solidFill>
                  <a:srgbClr val="212529"/>
                </a:solidFill>
                <a:latin typeface="bein"/>
              </a:rPr>
              <a:t>مجموعة أي </a:t>
            </a:r>
            <a:r>
              <a:rPr lang="ar-IQ" sz="3600" dirty="0">
                <a:solidFill>
                  <a:srgbClr val="212529"/>
                </a:solidFill>
                <a:latin typeface="bein"/>
              </a:rPr>
              <a:t>العلم الذي يتعامل مع مجموعة من الكائنات أو مجموعة من العوامل </a:t>
            </a:r>
            <a:endParaRPr lang="en-US" sz="3600" dirty="0"/>
          </a:p>
        </p:txBody>
      </p:sp>
    </p:spTree>
    <p:extLst>
      <p:ext uri="{BB962C8B-B14F-4D97-AF65-F5344CB8AC3E}">
        <p14:creationId xmlns:p14="http://schemas.microsoft.com/office/powerpoint/2010/main" val="139917652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2064" y="2185416"/>
            <a:ext cx="8022336" cy="1252728"/>
          </a:xfrm>
        </p:spPr>
        <p:txBody>
          <a:bodyPr>
            <a:normAutofit fontScale="90000"/>
          </a:bodyPr>
          <a:lstStyle/>
          <a:p>
            <a:pPr algn="just" rtl="1"/>
            <a:r>
              <a:rPr lang="ar-IQ" dirty="0">
                <a:solidFill>
                  <a:srgbClr val="212529"/>
                </a:solidFill>
                <a:latin typeface="bein"/>
              </a:rPr>
              <a:t>وهناك تقسيم أخر لعلم البيئة اعتمادا على الكائن الحي نوعا وعددا إلى ما يأتي :</a:t>
            </a:r>
            <a:r>
              <a:rPr lang="ar-IQ" dirty="0"/>
              <a:t/>
            </a:r>
            <a:br>
              <a:rPr lang="ar-IQ" dirty="0"/>
            </a:br>
            <a:r>
              <a:rPr lang="ar-IQ" dirty="0">
                <a:solidFill>
                  <a:srgbClr val="212529"/>
                </a:solidFill>
                <a:latin typeface="bein"/>
              </a:rPr>
              <a:t>1- بيئة الفرد </a:t>
            </a:r>
            <a:r>
              <a:rPr lang="en-US" dirty="0">
                <a:solidFill>
                  <a:srgbClr val="212529"/>
                </a:solidFill>
                <a:latin typeface="bein"/>
              </a:rPr>
              <a:t>individual </a:t>
            </a:r>
            <a:r>
              <a:rPr lang="en-US" dirty="0" smtClean="0">
                <a:solidFill>
                  <a:srgbClr val="212529"/>
                </a:solidFill>
                <a:latin typeface="bein"/>
              </a:rPr>
              <a:t>ecology</a:t>
            </a:r>
            <a:r>
              <a:rPr lang="ar-IQ" dirty="0" smtClean="0"/>
              <a:t>-</a:t>
            </a:r>
            <a:br>
              <a:rPr lang="ar-IQ" dirty="0" smtClean="0"/>
            </a:br>
            <a:r>
              <a:rPr lang="en-US" dirty="0" smtClean="0">
                <a:solidFill>
                  <a:srgbClr val="212529"/>
                </a:solidFill>
                <a:latin typeface="bein"/>
              </a:rPr>
              <a:t>2</a:t>
            </a:r>
            <a:r>
              <a:rPr lang="ar-IQ" dirty="0" smtClean="0">
                <a:solidFill>
                  <a:srgbClr val="212529"/>
                </a:solidFill>
                <a:latin typeface="bein"/>
              </a:rPr>
              <a:t> - بيئة</a:t>
            </a:r>
            <a:r>
              <a:rPr lang="en-CA" dirty="0" smtClean="0">
                <a:solidFill>
                  <a:srgbClr val="212529"/>
                </a:solidFill>
                <a:latin typeface="bein"/>
              </a:rPr>
              <a:t> </a:t>
            </a:r>
            <a:r>
              <a:rPr lang="ar-IQ" dirty="0" smtClean="0">
                <a:solidFill>
                  <a:srgbClr val="212529"/>
                </a:solidFill>
                <a:latin typeface="bein"/>
              </a:rPr>
              <a:t> الجماعة </a:t>
            </a:r>
            <a:r>
              <a:rPr lang="en-US" dirty="0" smtClean="0">
                <a:solidFill>
                  <a:srgbClr val="212529"/>
                </a:solidFill>
                <a:latin typeface="bein"/>
              </a:rPr>
              <a:t>population </a:t>
            </a:r>
            <a:r>
              <a:rPr lang="en-US" dirty="0">
                <a:solidFill>
                  <a:srgbClr val="212529"/>
                </a:solidFill>
                <a:latin typeface="bein"/>
              </a:rPr>
              <a:t>ecology</a:t>
            </a:r>
            <a:r>
              <a:rPr lang="en-US" dirty="0"/>
              <a:t/>
            </a:r>
            <a:br>
              <a:rPr lang="en-US" dirty="0"/>
            </a:br>
            <a:r>
              <a:rPr lang="ar-IQ" dirty="0" smtClean="0"/>
              <a:t>-</a:t>
            </a:r>
            <a:r>
              <a:rPr lang="en-US" dirty="0" smtClean="0">
                <a:solidFill>
                  <a:srgbClr val="212529"/>
                </a:solidFill>
                <a:latin typeface="bein"/>
              </a:rPr>
              <a:t>3</a:t>
            </a:r>
            <a:r>
              <a:rPr lang="ar-IQ" dirty="0" smtClean="0">
                <a:solidFill>
                  <a:srgbClr val="212529"/>
                </a:solidFill>
                <a:latin typeface="bein"/>
              </a:rPr>
              <a:t>- بيئة </a:t>
            </a:r>
            <a:r>
              <a:rPr lang="ar-IQ" dirty="0">
                <a:solidFill>
                  <a:srgbClr val="212529"/>
                </a:solidFill>
                <a:latin typeface="bein"/>
              </a:rPr>
              <a:t>المجتمع </a:t>
            </a:r>
            <a:r>
              <a:rPr lang="en-US" dirty="0">
                <a:solidFill>
                  <a:srgbClr val="212529"/>
                </a:solidFill>
                <a:latin typeface="bein"/>
              </a:rPr>
              <a:t>community ecology</a:t>
            </a:r>
            <a:r>
              <a:rPr lang="en-US" dirty="0"/>
              <a:t/>
            </a:r>
            <a:br>
              <a:rPr lang="en-US" dirty="0"/>
            </a:br>
            <a:r>
              <a:rPr lang="en-US" dirty="0" smtClean="0">
                <a:solidFill>
                  <a:srgbClr val="212529"/>
                </a:solidFill>
                <a:latin typeface="bein"/>
              </a:rPr>
              <a:t>4</a:t>
            </a:r>
            <a:r>
              <a:rPr lang="ar-IQ" dirty="0" smtClean="0">
                <a:solidFill>
                  <a:srgbClr val="212529"/>
                </a:solidFill>
                <a:latin typeface="bein"/>
              </a:rPr>
              <a:t>-بيئة </a:t>
            </a:r>
            <a:r>
              <a:rPr lang="ar-IQ" dirty="0">
                <a:solidFill>
                  <a:srgbClr val="212529"/>
                </a:solidFill>
                <a:latin typeface="bein"/>
              </a:rPr>
              <a:t>المحيط الحيوي </a:t>
            </a:r>
            <a:r>
              <a:rPr lang="en-US" dirty="0">
                <a:solidFill>
                  <a:srgbClr val="212529"/>
                </a:solidFill>
                <a:latin typeface="bein"/>
              </a:rPr>
              <a:t>biosphere ecology</a:t>
            </a:r>
            <a:endParaRPr lang="en-US" dirty="0"/>
          </a:p>
        </p:txBody>
      </p:sp>
    </p:spTree>
    <p:extLst>
      <p:ext uri="{BB962C8B-B14F-4D97-AF65-F5344CB8AC3E}">
        <p14:creationId xmlns:p14="http://schemas.microsoft.com/office/powerpoint/2010/main" val="14256090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0"/>
            <a:ext cx="8229600" cy="1143000"/>
          </a:xfrm>
        </p:spPr>
        <p:txBody>
          <a:bodyPr>
            <a:noAutofit/>
          </a:bodyPr>
          <a:lstStyle/>
          <a:p>
            <a:pPr algn="just" rtl="1"/>
            <a:r>
              <a:rPr lang="ar-IQ" sz="3600" dirty="0" smtClean="0">
                <a:solidFill>
                  <a:schemeClr val="tx1"/>
                </a:solidFill>
              </a:rPr>
              <a:t>هناك مجموعة من الشواهد المستمرة في دراسة علم البيئة ومنها دراسة المتحجرات التي جمعها الأنسان من بقاع مختلفة عل الهجرة المستمرة لبعض الأقوام والمجتمعات السكانية هروباً من درجات الحرارة غير الملائمة </a:t>
            </a:r>
            <a:r>
              <a:rPr lang="ar-IQ" sz="3600" dirty="0" err="1" smtClean="0">
                <a:solidFill>
                  <a:schemeClr val="tx1"/>
                </a:solidFill>
              </a:rPr>
              <a:t>او</a:t>
            </a:r>
            <a:r>
              <a:rPr lang="ar-IQ" sz="3600" dirty="0" smtClean="0">
                <a:solidFill>
                  <a:schemeClr val="tx1"/>
                </a:solidFill>
              </a:rPr>
              <a:t> من تأثيرات التلوث القاسية للعوامل البيئية غير الحياتية.</a:t>
            </a:r>
            <a:r>
              <a:rPr lang="en-US" sz="3600" dirty="0" smtClean="0">
                <a:solidFill>
                  <a:schemeClr val="tx1"/>
                </a:solidFill>
              </a:rPr>
              <a:t>                        </a:t>
            </a:r>
            <a:r>
              <a:rPr lang="ar-IQ" sz="3600" dirty="0" smtClean="0">
                <a:solidFill>
                  <a:schemeClr val="tx1"/>
                </a:solidFill>
              </a:rPr>
              <a:t>      </a:t>
            </a:r>
            <a:br>
              <a:rPr lang="ar-IQ" sz="3600" dirty="0" smtClean="0">
                <a:solidFill>
                  <a:schemeClr val="tx1"/>
                </a:solidFill>
              </a:rPr>
            </a:br>
            <a:r>
              <a:rPr lang="ar-IQ" sz="3600" dirty="0" smtClean="0">
                <a:solidFill>
                  <a:schemeClr val="tx1"/>
                </a:solidFill>
              </a:rPr>
              <a:t>لذلك نشأت الحضارات القديمة في مناطق تتلاءم وظروف الحياة كما هو الحال في حضارة وادي الرافدين وحضارة مصر القديمة.</a:t>
            </a:r>
            <a:endParaRPr lang="en-US" sz="3600" dirty="0">
              <a:solidFill>
                <a:schemeClr val="tx1"/>
              </a:solidFill>
            </a:endParaRPr>
          </a:p>
        </p:txBody>
      </p:sp>
    </p:spTree>
    <p:extLst>
      <p:ext uri="{BB962C8B-B14F-4D97-AF65-F5344CB8AC3E}">
        <p14:creationId xmlns:p14="http://schemas.microsoft.com/office/powerpoint/2010/main" val="140879141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90800"/>
            <a:ext cx="8229600" cy="1252728"/>
          </a:xfrm>
        </p:spPr>
        <p:txBody>
          <a:bodyPr>
            <a:normAutofit fontScale="90000"/>
          </a:bodyPr>
          <a:lstStyle/>
          <a:p>
            <a:pPr algn="just" rtl="1"/>
            <a:r>
              <a:rPr lang="ar-IQ" dirty="0">
                <a:solidFill>
                  <a:srgbClr val="212529"/>
                </a:solidFill>
                <a:latin typeface="bein"/>
              </a:rPr>
              <a:t>والتقسيمات أعلاه كما هو واضح من التسمية تبدأ في بيئة الفرد أي الاهتمام في دراسة كائن حي واحد ثم بيئة المجموعة التي تخص دراسة مجموعة أفراد تابعين إلى نوع واحد ثم بيئة المجتمع التي تشمل مجموعة من الأفراد تعود إلى أنواع مختلفة في مكان محدد ثم المحيط الحيوي الذي يشمل الدراسة لمجتمعات مختلفة في مناطق </a:t>
            </a:r>
            <a:r>
              <a:rPr lang="ar-IQ" dirty="0" err="1">
                <a:solidFill>
                  <a:srgbClr val="212529"/>
                </a:solidFill>
                <a:latin typeface="bein"/>
              </a:rPr>
              <a:t>اوسع</a:t>
            </a:r>
            <a:r>
              <a:rPr lang="ar-IQ" dirty="0">
                <a:solidFill>
                  <a:srgbClr val="212529"/>
                </a:solidFill>
                <a:latin typeface="bein"/>
              </a:rPr>
              <a:t> قد تشمل الكرة الأرضية </a:t>
            </a:r>
            <a:r>
              <a:rPr lang="ar-IQ" dirty="0" smtClean="0">
                <a:solidFill>
                  <a:srgbClr val="212529"/>
                </a:solidFill>
                <a:latin typeface="bein"/>
              </a:rPr>
              <a:t>كلها وهكذا.</a:t>
            </a:r>
            <a:endParaRPr lang="en-US" dirty="0"/>
          </a:p>
        </p:txBody>
      </p:sp>
    </p:spTree>
    <p:extLst>
      <p:ext uri="{BB962C8B-B14F-4D97-AF65-F5344CB8AC3E}">
        <p14:creationId xmlns:p14="http://schemas.microsoft.com/office/powerpoint/2010/main" val="72684675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90800"/>
            <a:ext cx="8229600" cy="1252728"/>
          </a:xfrm>
        </p:spPr>
        <p:txBody>
          <a:bodyPr>
            <a:normAutofit fontScale="90000"/>
          </a:bodyPr>
          <a:lstStyle/>
          <a:p>
            <a:pPr algn="just" rtl="1"/>
            <a:r>
              <a:rPr lang="ar-IQ" dirty="0">
                <a:solidFill>
                  <a:srgbClr val="212529"/>
                </a:solidFill>
                <a:latin typeface="bein"/>
              </a:rPr>
              <a:t>كما هناك ربط بين علم البيئة ودراسة التوزيع الجغرافي للإحياء ويسمى </a:t>
            </a:r>
            <a:r>
              <a:rPr lang="en-US" dirty="0">
                <a:solidFill>
                  <a:srgbClr val="212529"/>
                </a:solidFill>
                <a:latin typeface="bein"/>
              </a:rPr>
              <a:t>Geographical Ecology </a:t>
            </a:r>
            <a:r>
              <a:rPr lang="ar-IQ" dirty="0" smtClean="0">
                <a:solidFill>
                  <a:srgbClr val="212529"/>
                </a:solidFill>
                <a:latin typeface="bein"/>
              </a:rPr>
              <a:t> وعلاقة </a:t>
            </a:r>
            <a:r>
              <a:rPr lang="ar-IQ" dirty="0">
                <a:solidFill>
                  <a:srgbClr val="212529"/>
                </a:solidFill>
                <a:latin typeface="bein"/>
              </a:rPr>
              <a:t>علم البيئة بالمتحجرات بما يسمى بعلم بيئة المتحجرات </a:t>
            </a:r>
            <a:r>
              <a:rPr lang="en-US" dirty="0">
                <a:solidFill>
                  <a:srgbClr val="212529"/>
                </a:solidFill>
                <a:latin typeface="bein"/>
              </a:rPr>
              <a:t>Paleoecology </a:t>
            </a:r>
            <a:r>
              <a:rPr lang="ar-IQ" dirty="0">
                <a:solidFill>
                  <a:srgbClr val="212529"/>
                </a:solidFill>
                <a:latin typeface="bein"/>
              </a:rPr>
              <a:t>وعلم البيئي التطبيقي </a:t>
            </a:r>
            <a:r>
              <a:rPr lang="en-US" dirty="0">
                <a:solidFill>
                  <a:srgbClr val="212529"/>
                </a:solidFill>
                <a:latin typeface="bein"/>
              </a:rPr>
              <a:t>Applied Ecology </a:t>
            </a:r>
            <a:r>
              <a:rPr lang="ar-IQ" dirty="0">
                <a:solidFill>
                  <a:srgbClr val="212529"/>
                </a:solidFill>
                <a:latin typeface="bein"/>
              </a:rPr>
              <a:t>حيث يعطي المعلومات والإجراءات التطبيقية التي يستفاد منها عمليا في حالات مختلفة مثل السيطرة على الحشرات والآفات الضارة أو المحافظة على الأحياء البرية من الانقراض أو تنمية الغابات وغيرها.</a:t>
            </a:r>
            <a:endParaRPr lang="en-US" dirty="0"/>
          </a:p>
        </p:txBody>
      </p:sp>
    </p:spTree>
    <p:extLst>
      <p:ext uri="{BB962C8B-B14F-4D97-AF65-F5344CB8AC3E}">
        <p14:creationId xmlns:p14="http://schemas.microsoft.com/office/powerpoint/2010/main" val="80767789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2564904"/>
            <a:ext cx="7520940" cy="548640"/>
          </a:xfrm>
        </p:spPr>
        <p:txBody>
          <a:bodyPr/>
          <a:lstStyle/>
          <a:p>
            <a:r>
              <a:rPr lang="ar-IQ" sz="9600" cap="none" dirty="0">
                <a:solidFill>
                  <a:srgbClr val="FF0000"/>
                </a:solidFill>
                <a:latin typeface="Aldhabi" pitchFamily="2" charset="-78"/>
                <a:cs typeface="Aldhabi" pitchFamily="2" charset="-78"/>
              </a:rPr>
              <a:t>شكراً لحسن الأصغاء والمتابعة</a:t>
            </a:r>
            <a:endParaRPr lang="en-US" dirty="0"/>
          </a:p>
        </p:txBody>
      </p:sp>
    </p:spTree>
    <p:extLst>
      <p:ext uri="{BB962C8B-B14F-4D97-AF65-F5344CB8AC3E}">
        <p14:creationId xmlns:p14="http://schemas.microsoft.com/office/powerpoint/2010/main" val="7482961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971800"/>
            <a:ext cx="8229600" cy="1143000"/>
          </a:xfrm>
        </p:spPr>
        <p:txBody>
          <a:bodyPr>
            <a:noAutofit/>
          </a:bodyPr>
          <a:lstStyle/>
          <a:p>
            <a:pPr algn="just" rtl="1"/>
            <a:r>
              <a:rPr lang="ar-IQ" sz="3600" dirty="0" smtClean="0">
                <a:solidFill>
                  <a:schemeClr val="tx1"/>
                </a:solidFill>
              </a:rPr>
              <a:t>احتوت كتابات أبقراط (460-377 ق.م) وأرسطو وعدد من الفلاسفة الأخرين من المرحلة الإغريقية على بعض </a:t>
            </a:r>
            <a:r>
              <a:rPr lang="ar-IQ" sz="3600" dirty="0" err="1" smtClean="0">
                <a:solidFill>
                  <a:schemeClr val="tx1"/>
                </a:solidFill>
              </a:rPr>
              <a:t>الافكار</a:t>
            </a:r>
            <a:r>
              <a:rPr lang="ar-IQ" sz="3600" dirty="0" smtClean="0">
                <a:solidFill>
                  <a:schemeClr val="tx1"/>
                </a:solidFill>
              </a:rPr>
              <a:t> التي تخص البيئة. </a:t>
            </a:r>
            <a:br>
              <a:rPr lang="ar-IQ" sz="3600" dirty="0" smtClean="0">
                <a:solidFill>
                  <a:schemeClr val="tx1"/>
                </a:solidFill>
              </a:rPr>
            </a:br>
            <a:r>
              <a:rPr lang="ar-IQ" sz="3600" dirty="0" smtClean="0">
                <a:solidFill>
                  <a:schemeClr val="tx1"/>
                </a:solidFill>
              </a:rPr>
              <a:t>بعد ذلك حاول </a:t>
            </a:r>
            <a:r>
              <a:rPr lang="ar-IQ" sz="3600" dirty="0" err="1" smtClean="0">
                <a:solidFill>
                  <a:schemeClr val="tx1"/>
                </a:solidFill>
              </a:rPr>
              <a:t>ارسطو</a:t>
            </a:r>
            <a:r>
              <a:rPr lang="ar-IQ" sz="3600" dirty="0" smtClean="0">
                <a:solidFill>
                  <a:schemeClr val="tx1"/>
                </a:solidFill>
              </a:rPr>
              <a:t> </a:t>
            </a:r>
            <a:r>
              <a:rPr lang="ar-IQ" sz="3600" dirty="0" err="1" smtClean="0">
                <a:solidFill>
                  <a:schemeClr val="tx1"/>
                </a:solidFill>
              </a:rPr>
              <a:t>ان</a:t>
            </a:r>
            <a:r>
              <a:rPr lang="ar-IQ" sz="3600" dirty="0" smtClean="0">
                <a:solidFill>
                  <a:schemeClr val="tx1"/>
                </a:solidFill>
              </a:rPr>
              <a:t> يفسر الموجات الوبائية للجراد وجرذ الحقل في كتابه المعروف بعلم الحيوان وأشار </a:t>
            </a:r>
            <a:r>
              <a:rPr lang="ar-IQ" sz="3600" dirty="0" err="1" smtClean="0">
                <a:solidFill>
                  <a:schemeClr val="tx1"/>
                </a:solidFill>
              </a:rPr>
              <a:t>ان</a:t>
            </a:r>
            <a:r>
              <a:rPr lang="ar-IQ" sz="3600" dirty="0" smtClean="0">
                <a:solidFill>
                  <a:schemeClr val="tx1"/>
                </a:solidFill>
              </a:rPr>
              <a:t> السبب في الموجات الوبائية لجرذ الحقل يعود إلى القابلية التكاثرية التي أدت إلى وجود أعداد كبيرة من سكان هذا الحيوان لدرجة أنها أصبحت خارج إمكانية السيطرة الطبيعية . وأشار أرسطو طاليس انه </a:t>
            </a:r>
            <a:r>
              <a:rPr lang="ar-IQ" sz="3600" dirty="0" err="1" smtClean="0">
                <a:solidFill>
                  <a:schemeClr val="tx1"/>
                </a:solidFill>
              </a:rPr>
              <a:t>لايستطيع</a:t>
            </a:r>
            <a:r>
              <a:rPr lang="ar-IQ" sz="3600" dirty="0" smtClean="0">
                <a:solidFill>
                  <a:schemeClr val="tx1"/>
                </a:solidFill>
              </a:rPr>
              <a:t> السيطرة على ذلك </a:t>
            </a:r>
            <a:r>
              <a:rPr lang="ar-IQ" sz="3600" dirty="0" err="1" smtClean="0">
                <a:solidFill>
                  <a:schemeClr val="tx1"/>
                </a:solidFill>
              </a:rPr>
              <a:t>الا</a:t>
            </a:r>
            <a:r>
              <a:rPr lang="ar-IQ" sz="3600" dirty="0" smtClean="0">
                <a:solidFill>
                  <a:schemeClr val="tx1"/>
                </a:solidFill>
              </a:rPr>
              <a:t> بسقوط الأمطار حيث </a:t>
            </a:r>
            <a:r>
              <a:rPr lang="ar-IQ" sz="3600" dirty="0" err="1" smtClean="0">
                <a:solidFill>
                  <a:schemeClr val="tx1"/>
                </a:solidFill>
              </a:rPr>
              <a:t>ان</a:t>
            </a:r>
            <a:r>
              <a:rPr lang="ar-IQ" sz="3600" dirty="0" smtClean="0">
                <a:solidFill>
                  <a:schemeClr val="tx1"/>
                </a:solidFill>
              </a:rPr>
              <a:t> المطر يؤدي </a:t>
            </a:r>
            <a:r>
              <a:rPr lang="ar-IQ" sz="3600" dirty="0" err="1" smtClean="0">
                <a:solidFill>
                  <a:schemeClr val="tx1"/>
                </a:solidFill>
              </a:rPr>
              <a:t>الى</a:t>
            </a:r>
            <a:r>
              <a:rPr lang="ar-IQ" sz="3600" dirty="0" smtClean="0">
                <a:solidFill>
                  <a:schemeClr val="tx1"/>
                </a:solidFill>
              </a:rPr>
              <a:t> اختفاء الجرذ.     </a:t>
            </a:r>
            <a:endParaRPr lang="en-US" sz="3600" dirty="0">
              <a:solidFill>
                <a:schemeClr val="tx1"/>
              </a:solidFill>
            </a:endParaRPr>
          </a:p>
        </p:txBody>
      </p:sp>
    </p:spTree>
    <p:extLst>
      <p:ext uri="{BB962C8B-B14F-4D97-AF65-F5344CB8AC3E}">
        <p14:creationId xmlns:p14="http://schemas.microsoft.com/office/powerpoint/2010/main" val="4606014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14600"/>
            <a:ext cx="8229600" cy="1143000"/>
          </a:xfrm>
        </p:spPr>
        <p:txBody>
          <a:bodyPr>
            <a:noAutofit/>
          </a:bodyPr>
          <a:lstStyle/>
          <a:p>
            <a:pPr algn="just" rtl="1"/>
            <a:r>
              <a:rPr lang="ar-IQ" sz="3600" dirty="0" smtClean="0">
                <a:solidFill>
                  <a:schemeClr val="tx1"/>
                </a:solidFill>
              </a:rPr>
              <a:t>شملت المعرفة الإغريقية للطبيعة على المعلومات البيئية كما </a:t>
            </a:r>
            <a:r>
              <a:rPr lang="ar-IQ" sz="3600" dirty="0" err="1" smtClean="0">
                <a:solidFill>
                  <a:schemeClr val="tx1"/>
                </a:solidFill>
              </a:rPr>
              <a:t>ان</a:t>
            </a:r>
            <a:r>
              <a:rPr lang="ar-IQ" sz="3600" dirty="0" smtClean="0">
                <a:solidFill>
                  <a:schemeClr val="tx1"/>
                </a:solidFill>
              </a:rPr>
              <a:t> هناك مفاهيم لدى الإغريق تخص التوازن الطبيعي والذي بموجبه تعمل الطبيعة في حفظ النوع حيث كان هذا المفهوم في كتابات </a:t>
            </a:r>
            <a:r>
              <a:rPr lang="ar-IQ" sz="3600" dirty="0" err="1" smtClean="0">
                <a:solidFill>
                  <a:schemeClr val="tx1"/>
                </a:solidFill>
              </a:rPr>
              <a:t>هيرودتس</a:t>
            </a:r>
            <a:r>
              <a:rPr lang="ar-IQ" sz="3600" dirty="0" smtClean="0">
                <a:solidFill>
                  <a:schemeClr val="tx1"/>
                </a:solidFill>
              </a:rPr>
              <a:t> وبلاتو </a:t>
            </a:r>
            <a:r>
              <a:rPr lang="ar-IQ" sz="3600" dirty="0" err="1" smtClean="0">
                <a:solidFill>
                  <a:schemeClr val="tx1"/>
                </a:solidFill>
              </a:rPr>
              <a:t>والأفتراض</a:t>
            </a:r>
            <a:r>
              <a:rPr lang="ar-IQ" sz="3600" dirty="0" smtClean="0">
                <a:solidFill>
                  <a:schemeClr val="tx1"/>
                </a:solidFill>
              </a:rPr>
              <a:t> لهذا المفهوم عن التوازن الطبيعي ويعتمد على أعداد أي نوع من الكائنات الحية فكل نوع له مكان محدد في الطبيعة وان الاختلال في زيادة هذا النوع يخرب التوازن البيئي.     </a:t>
            </a:r>
            <a:endParaRPr lang="en-US" sz="3600" dirty="0">
              <a:solidFill>
                <a:schemeClr val="tx1"/>
              </a:solidFill>
            </a:endParaRPr>
          </a:p>
        </p:txBody>
      </p:sp>
    </p:spTree>
    <p:extLst>
      <p:ext uri="{BB962C8B-B14F-4D97-AF65-F5344CB8AC3E}">
        <p14:creationId xmlns:p14="http://schemas.microsoft.com/office/powerpoint/2010/main" val="21062442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743200"/>
            <a:ext cx="8229600" cy="1143000"/>
          </a:xfrm>
        </p:spPr>
        <p:txBody>
          <a:bodyPr>
            <a:noAutofit/>
          </a:bodyPr>
          <a:lstStyle/>
          <a:p>
            <a:pPr algn="just" rtl="1"/>
            <a:r>
              <a:rPr lang="ar-IQ" sz="3600" dirty="0" smtClean="0">
                <a:solidFill>
                  <a:schemeClr val="tx1"/>
                </a:solidFill>
              </a:rPr>
              <a:t>جاء العالم </a:t>
            </a:r>
            <a:r>
              <a:rPr lang="ar-IQ" sz="3600" dirty="0" err="1" smtClean="0">
                <a:solidFill>
                  <a:schemeClr val="tx1"/>
                </a:solidFill>
              </a:rPr>
              <a:t>ثيوفرانسيس</a:t>
            </a:r>
            <a:r>
              <a:rPr lang="ar-IQ" sz="3600" dirty="0" smtClean="0">
                <a:solidFill>
                  <a:schemeClr val="tx1"/>
                </a:solidFill>
              </a:rPr>
              <a:t> وهو تلميذ أرسطو بمعلومات تخص النباتات ومجتمعاتها في البيئات المختلفة ويُعد هذ العالم </a:t>
            </a:r>
            <a:r>
              <a:rPr lang="ar-IQ" sz="3600" dirty="0" err="1" smtClean="0">
                <a:solidFill>
                  <a:schemeClr val="tx1"/>
                </a:solidFill>
              </a:rPr>
              <a:t>اول</a:t>
            </a:r>
            <a:r>
              <a:rPr lang="ar-IQ" sz="3600" dirty="0" smtClean="0">
                <a:solidFill>
                  <a:schemeClr val="tx1"/>
                </a:solidFill>
              </a:rPr>
              <a:t> عالم بيئي متخصص في بيئة الأشجار وقد كتب عن المجتمعات النباتية وطرز النباتات الموجودة في أماكن مختلفة مثل  نباتات البيئة المائية والنباتات الساحلية البحرية ونباتات البيئة الملحية   </a:t>
            </a:r>
            <a:endParaRPr lang="en-US" sz="3600" dirty="0">
              <a:solidFill>
                <a:schemeClr val="tx1"/>
              </a:solidFill>
            </a:endParaRPr>
          </a:p>
        </p:txBody>
      </p:sp>
    </p:spTree>
    <p:extLst>
      <p:ext uri="{BB962C8B-B14F-4D97-AF65-F5344CB8AC3E}">
        <p14:creationId xmlns:p14="http://schemas.microsoft.com/office/powerpoint/2010/main" val="29384010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743200"/>
            <a:ext cx="8229600" cy="1143000"/>
          </a:xfrm>
        </p:spPr>
        <p:txBody>
          <a:bodyPr>
            <a:noAutofit/>
          </a:bodyPr>
          <a:lstStyle/>
          <a:p>
            <a:pPr algn="just" rtl="1"/>
            <a:r>
              <a:rPr lang="ar-IQ" sz="3600" dirty="0" smtClean="0">
                <a:solidFill>
                  <a:schemeClr val="tx1"/>
                </a:solidFill>
              </a:rPr>
              <a:t>كتب العرب العديد من المراجع والمؤلفات ذات العلاقة بالبيئة ومنهم الجاحظ ( 738-873م) تصنيفاً للحيوانات على </a:t>
            </a:r>
            <a:r>
              <a:rPr lang="ar-IQ" sz="3600" dirty="0" err="1" smtClean="0">
                <a:solidFill>
                  <a:schemeClr val="tx1"/>
                </a:solidFill>
              </a:rPr>
              <a:t>اساس</a:t>
            </a:r>
            <a:r>
              <a:rPr lang="ar-IQ" sz="3600" dirty="0" smtClean="0">
                <a:solidFill>
                  <a:schemeClr val="tx1"/>
                </a:solidFill>
              </a:rPr>
              <a:t> عادتها وبيئاتها ويعد من </a:t>
            </a:r>
            <a:r>
              <a:rPr lang="ar-IQ" sz="3600" dirty="0" err="1" smtClean="0">
                <a:solidFill>
                  <a:schemeClr val="tx1"/>
                </a:solidFill>
              </a:rPr>
              <a:t>الاول</a:t>
            </a:r>
            <a:r>
              <a:rPr lang="ar-IQ" sz="3600" dirty="0" smtClean="0">
                <a:solidFill>
                  <a:schemeClr val="tx1"/>
                </a:solidFill>
              </a:rPr>
              <a:t> الذي تطرق عن اثر البيئة في الكائنات الحية.</a:t>
            </a:r>
            <a:br>
              <a:rPr lang="ar-IQ" sz="3600" dirty="0" smtClean="0">
                <a:solidFill>
                  <a:schemeClr val="tx1"/>
                </a:solidFill>
              </a:rPr>
            </a:br>
            <a:r>
              <a:rPr lang="ar-IQ" sz="3600" dirty="0" smtClean="0">
                <a:solidFill>
                  <a:schemeClr val="tx1"/>
                </a:solidFill>
              </a:rPr>
              <a:t>ويُعد الرازي (850-950م) </a:t>
            </a:r>
            <a:r>
              <a:rPr lang="ar-IQ" sz="3600" dirty="0" err="1" smtClean="0">
                <a:solidFill>
                  <a:schemeClr val="tx1"/>
                </a:solidFill>
              </a:rPr>
              <a:t>اوا</a:t>
            </a:r>
            <a:r>
              <a:rPr lang="ar-IQ" sz="3600" dirty="0" smtClean="0">
                <a:solidFill>
                  <a:schemeClr val="tx1"/>
                </a:solidFill>
              </a:rPr>
              <a:t> من أطلق عملياً علم البيئة في الطب حين درس مواقع المدن من حيث الحرارة والرطوبة والرياح وغيرها من العوامل البيئية ذات العلاقة بصحة الأنسان والأمراض التي تصيبه</a:t>
            </a:r>
            <a:endParaRPr lang="en-US" sz="3600" dirty="0">
              <a:solidFill>
                <a:schemeClr val="tx1"/>
              </a:solidFill>
            </a:endParaRPr>
          </a:p>
        </p:txBody>
      </p:sp>
    </p:spTree>
    <p:extLst>
      <p:ext uri="{BB962C8B-B14F-4D97-AF65-F5344CB8AC3E}">
        <p14:creationId xmlns:p14="http://schemas.microsoft.com/office/powerpoint/2010/main" val="14535602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438400"/>
            <a:ext cx="8229600" cy="1143000"/>
          </a:xfrm>
        </p:spPr>
        <p:txBody>
          <a:bodyPr>
            <a:noAutofit/>
          </a:bodyPr>
          <a:lstStyle/>
          <a:p>
            <a:pPr algn="just" rtl="1"/>
            <a:r>
              <a:rPr lang="ar-IQ" sz="3600" dirty="0" smtClean="0">
                <a:solidFill>
                  <a:schemeClr val="tx1"/>
                </a:solidFill>
              </a:rPr>
              <a:t>تعريف علم البيئة </a:t>
            </a:r>
            <a:r>
              <a:rPr lang="en-US" sz="3600" dirty="0" smtClean="0">
                <a:solidFill>
                  <a:schemeClr val="tx1"/>
                </a:solidFill>
              </a:rPr>
              <a:t>Definition of Ecology</a:t>
            </a:r>
            <a:br>
              <a:rPr lang="en-US" sz="3600" dirty="0" smtClean="0">
                <a:solidFill>
                  <a:schemeClr val="tx1"/>
                </a:solidFill>
              </a:rPr>
            </a:br>
            <a:r>
              <a:rPr lang="ar-IQ" sz="3600" dirty="0" smtClean="0">
                <a:solidFill>
                  <a:schemeClr val="tx1"/>
                </a:solidFill>
              </a:rPr>
              <a:t>استخدم العالم هيلاري عام 1859 م مصطلح </a:t>
            </a:r>
            <a:r>
              <a:rPr lang="ar-IQ" sz="3600" dirty="0" err="1" smtClean="0">
                <a:solidFill>
                  <a:schemeClr val="tx1"/>
                </a:solidFill>
              </a:rPr>
              <a:t>الأيثولوجيا</a:t>
            </a:r>
            <a:r>
              <a:rPr lang="ar-IQ" sz="3600" dirty="0" smtClean="0">
                <a:solidFill>
                  <a:schemeClr val="tx1"/>
                </a:solidFill>
              </a:rPr>
              <a:t> </a:t>
            </a:r>
            <a:r>
              <a:rPr lang="en-US" sz="3600" dirty="0" smtClean="0">
                <a:solidFill>
                  <a:schemeClr val="tx1"/>
                </a:solidFill>
              </a:rPr>
              <a:t>Ethology </a:t>
            </a:r>
            <a:r>
              <a:rPr lang="en-CA" sz="3600" dirty="0" smtClean="0">
                <a:solidFill>
                  <a:schemeClr val="tx1"/>
                </a:solidFill>
              </a:rPr>
              <a:t> </a:t>
            </a:r>
            <a:r>
              <a:rPr lang="ar-IQ" sz="3600" dirty="0" smtClean="0">
                <a:solidFill>
                  <a:schemeClr val="tx1"/>
                </a:solidFill>
              </a:rPr>
              <a:t> </a:t>
            </a:r>
            <a:r>
              <a:rPr lang="ar-IQ" sz="3600" dirty="0" err="1" smtClean="0">
                <a:solidFill>
                  <a:schemeClr val="tx1"/>
                </a:solidFill>
              </a:rPr>
              <a:t>للاشارة</a:t>
            </a:r>
            <a:r>
              <a:rPr lang="ar-IQ" sz="3600" dirty="0" smtClean="0">
                <a:solidFill>
                  <a:schemeClr val="tx1"/>
                </a:solidFill>
              </a:rPr>
              <a:t> </a:t>
            </a:r>
            <a:r>
              <a:rPr lang="ar-IQ" sz="3600" dirty="0" err="1" smtClean="0">
                <a:solidFill>
                  <a:schemeClr val="tx1"/>
                </a:solidFill>
              </a:rPr>
              <a:t>الى</a:t>
            </a:r>
            <a:r>
              <a:rPr lang="ar-IQ" sz="3600" dirty="0" smtClean="0">
                <a:solidFill>
                  <a:schemeClr val="tx1"/>
                </a:solidFill>
              </a:rPr>
              <a:t> العلاقات بين الكائن الحي والبيئة لكن هذا المصطلح لم يلق قبولاً بين العلماء المختصين في هذا الجانب وقد عُد هذا العلم في السنين الأخيرة جزء مهم من علم البيئة لأنه يتعلق بسلوك الحيوان.</a:t>
            </a:r>
            <a:r>
              <a:rPr lang="en-US" sz="3600" dirty="0" smtClean="0">
                <a:solidFill>
                  <a:schemeClr val="tx1"/>
                </a:solidFill>
              </a:rPr>
              <a:t>                     </a:t>
            </a:r>
            <a:r>
              <a:rPr lang="ar-IQ" sz="3600" dirty="0" smtClean="0">
                <a:solidFill>
                  <a:schemeClr val="tx1"/>
                </a:solidFill>
              </a:rPr>
              <a:t> </a:t>
            </a:r>
            <a:r>
              <a:rPr lang="ar-IQ" sz="3600" dirty="0">
                <a:solidFill>
                  <a:schemeClr val="tx1"/>
                </a:solidFill>
              </a:rPr>
              <a:t/>
            </a:r>
            <a:br>
              <a:rPr lang="ar-IQ" sz="3600" dirty="0">
                <a:solidFill>
                  <a:schemeClr val="tx1"/>
                </a:solidFill>
              </a:rPr>
            </a:br>
            <a:r>
              <a:rPr lang="ar-IQ" sz="3600" dirty="0" smtClean="0">
                <a:solidFill>
                  <a:schemeClr val="tx1"/>
                </a:solidFill>
              </a:rPr>
              <a:t> </a:t>
            </a:r>
            <a:endParaRPr lang="en-US" sz="3600" dirty="0">
              <a:solidFill>
                <a:schemeClr val="tx1"/>
              </a:solidFill>
            </a:endParaRPr>
          </a:p>
        </p:txBody>
      </p:sp>
    </p:spTree>
    <p:extLst>
      <p:ext uri="{BB962C8B-B14F-4D97-AF65-F5344CB8AC3E}">
        <p14:creationId xmlns:p14="http://schemas.microsoft.com/office/powerpoint/2010/main" val="428906740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theme1.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1_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3.xml><?xml version="1.0" encoding="utf-8"?>
<a:theme xmlns:a="http://schemas.openxmlformats.org/drawingml/2006/main" name="Angles">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1287</TotalTime>
  <Words>819</Words>
  <Application>Microsoft Office PowerPoint</Application>
  <PresentationFormat>On-screen Show (4:3)</PresentationFormat>
  <Paragraphs>41</Paragraphs>
  <Slides>42</Slides>
  <Notes>0</Notes>
  <HiddenSlides>0</HiddenSlides>
  <MMClips>0</MMClips>
  <ScaleCrop>false</ScaleCrop>
  <HeadingPairs>
    <vt:vector size="4" baseType="variant">
      <vt:variant>
        <vt:lpstr>Theme</vt:lpstr>
      </vt:variant>
      <vt:variant>
        <vt:i4>3</vt:i4>
      </vt:variant>
      <vt:variant>
        <vt:lpstr>Slide Titles</vt:lpstr>
      </vt:variant>
      <vt:variant>
        <vt:i4>42</vt:i4>
      </vt:variant>
    </vt:vector>
  </HeadingPairs>
  <TitlesOfParts>
    <vt:vector size="45" baseType="lpstr">
      <vt:lpstr>Waveform</vt:lpstr>
      <vt:lpstr>1_Waveform</vt:lpstr>
      <vt:lpstr>Angles</vt:lpstr>
      <vt:lpstr>علم البيئة والتلوث المرحلة الثالثة  المحاضرة الأولى أ.م سجاد عبد الغني عبدالله   </vt:lpstr>
      <vt:lpstr>Introductionمقدمة </vt:lpstr>
      <vt:lpstr>                              علم البيئة والتلوث                   مقدمة تاريخية:                              مرت البيئة بمراحل مختلفة من النمو واهتم الأنسان منذ زمن مبكر من تاريخه في البيئة فكان يحمي نفسه من الحيوانات المفترسة ويبحث في النباتات ويختار غذاءه كما تعايش مع سقوط الأمطار والثلوج وهبوب الرياح وتعاقب الفصول وغيرها من التغيرات البيئية المختلفة.   </vt:lpstr>
      <vt:lpstr>هناك مجموعة من الشواهد المستمرة في دراسة علم البيئة ومنها دراسة المتحجرات التي جمعها الأنسان من بقاع مختلفة عل الهجرة المستمرة لبعض الأقوام والمجتمعات السكانية هروباً من درجات الحرارة غير الملائمة او من تأثيرات التلوث القاسية للعوامل البيئية غير الحياتية.                               لذلك نشأت الحضارات القديمة في مناطق تتلاءم وظروف الحياة كما هو الحال في حضارة وادي الرافدين وحضارة مصر القديمة.</vt:lpstr>
      <vt:lpstr>احتوت كتابات أبقراط (460-377 ق.م) وأرسطو وعدد من الفلاسفة الأخرين من المرحلة الإغريقية على بعض الافكار التي تخص البيئة.  بعد ذلك حاول ارسطو ان يفسر الموجات الوبائية للجراد وجرذ الحقل في كتابه المعروف بعلم الحيوان وأشار ان السبب في الموجات الوبائية لجرذ الحقل يعود إلى القابلية التكاثرية التي أدت إلى وجود أعداد كبيرة من سكان هذا الحيوان لدرجة أنها أصبحت خارج إمكانية السيطرة الطبيعية . وأشار أرسطو طاليس انه لايستطيع السيطرة على ذلك الا بسقوط الأمطار حيث ان المطر يؤدي الى اختفاء الجرذ.     </vt:lpstr>
      <vt:lpstr>شملت المعرفة الإغريقية للطبيعة على المعلومات البيئية كما ان هناك مفاهيم لدى الإغريق تخص التوازن الطبيعي والذي بموجبه تعمل الطبيعة في حفظ النوع حيث كان هذا المفهوم في كتابات هيرودتس وبلاتو والأفتراض لهذا المفهوم عن التوازن الطبيعي ويعتمد على أعداد أي نوع من الكائنات الحية فكل نوع له مكان محدد في الطبيعة وان الاختلال في زيادة هذا النوع يخرب التوازن البيئي.     </vt:lpstr>
      <vt:lpstr>جاء العالم ثيوفرانسيس وهو تلميذ أرسطو بمعلومات تخص النباتات ومجتمعاتها في البيئات المختلفة ويُعد هذ العالم اول عالم بيئي متخصص في بيئة الأشجار وقد كتب عن المجتمعات النباتية وطرز النباتات الموجودة في أماكن مختلفة مثل  نباتات البيئة المائية والنباتات الساحلية البحرية ونباتات البيئة الملحية   </vt:lpstr>
      <vt:lpstr>كتب العرب العديد من المراجع والمؤلفات ذات العلاقة بالبيئة ومنهم الجاحظ ( 738-873م) تصنيفاً للحيوانات على اساس عادتها وبيئاتها ويعد من الاول الذي تطرق عن اثر البيئة في الكائنات الحية. ويُعد الرازي (850-950م) اوا من أطلق عملياً علم البيئة في الطب حين درس مواقع المدن من حيث الحرارة والرطوبة والرياح وغيرها من العوامل البيئية ذات العلاقة بصحة الأنسان والأمراض التي تصيبه</vt:lpstr>
      <vt:lpstr>تعريف علم البيئة Definition of Ecology استخدم العالم هيلاري عام 1859 م مصطلح الأيثولوجيا Ethology   للاشارة الى العلاقات بين الكائن الحي والبيئة لكن هذا المصطلح لم يلق قبولاً بين العلماء المختصين في هذا الجانب وقد عُد هذا العلم في السنين الأخيرة جزء مهم من علم البيئة لأنه يتعلق بسلوك الحيوان.                        </vt:lpstr>
      <vt:lpstr>بعد ذلك استخدم رايتر Reiter  سنة 1865م مصطلح Ecology  والمستمد من من المقطع اليوناني Oikos بمعنى بيت او مسكن والمقطع Logos  بمعنى دراسة او علم وبعد ذلك أعقبه العالم الألماني ارنست هيكل الذي عرف المصطلح Oekologie بأنه العلم الذي يشمل دراسة العلاقات المتبادلة بين الكائنات الحية ومحيطها الخارجي.   </vt:lpstr>
      <vt:lpstr>دور العلماء العرب في علم البيئة: كان للعرب دوراً واضحاً في علم البيئة ومنهم الجاحظ (768-873م) والذي صنف الحيوانات على أساس عاداتها وبيئتها و ويُعد هذا العالم من الاوئل الذين ساهمو في تبيان اثر البيئة في الكائنات الحية. ومن العلماء العرب، الرازي والذي بيّن علاقة البيئة في الطب ودرس مواقع المدن من حيث الظروف البيئية كدرجة الحرارة والرطوبة والرياح وغيرها والهدف من ذلك اكتشاف الأمراض وعلاجها.  </vt:lpstr>
      <vt:lpstr>والتعريف المعتاد لهذ العلم هو دراسة الكائن الحي او الكائنات الحية بمحيطها او انه العلم الذي بالعلاقة المتبادلة بين الكائن الحي ومحيطه. وبما ان علم البيئة يختص في حياتيه مجموع الكائنات الحية وعملياتها الوظيفية سواء كانت تلك الكائنات في المياه  العذبة أم المالحة ام اليابسة ام الهواء .لذا يمكن القول ان علم البيئة هو دراسة العلاقات للكائنات الحية الطبيعية من حيث تركيبها ووظيفتها وموقعها .وبعد الإنسان جزء من تلك الطبيعية و العلاقة المتبادلة  </vt:lpstr>
      <vt:lpstr>لذا يمكن القول ان علم البيئة هو دراسة العلاقات  للموارد الحية الطبيعية من حيث تركيبها ووظيفتها وموقعها ويُعد الإنسان جزء من تلك الطبيعة والعلاقات المتبادلة.                                         لقد اتفق معظم العلماء على ان علم البيئة هو دراسة الكائن الحي في مكانه الطبيعي أي دراسة الكائن الحي أو الكائنات الحية بمحيطها وهذا يعني دراسة العلاقات المتبادلة بين الكائن الحي ومحيطه ت كما تم ذكره في أعلاه.</vt:lpstr>
      <vt:lpstr>وقد اقترح العالم الإنكليزي بلينكز تعريفاً للبيئة أنها «محاولة لفهم العلاقات بين النباتات والحيوانات والمحيط الذي تعيش فيه» وذلك للإجابة عن الاستفسارات المتعلقة بمكان وكيفية معيشه هذه الحيوانات لقد تم تأكيد العلاقة بين الشكل والتأثير في تعريف علم البيئة أنه دراسة التركيب وتأثيرات الطبيعة . </vt:lpstr>
      <vt:lpstr>ومن بين التعاريف الأخر لعلم البيئة ذلك الذي يعتبرها «الدراسة العلمية لتوزيع الكائنات وغزارتها». غير أن العالم جارلس كريبس حور هذا التعريف إلى الدراسة العلمية للتفاعلات التي تحدد توزيه الكائنات الحية وغزارتها» . وبذلك فقد اعطى نوعاً من الشمولية المؤكدة معرفة مكان  الكائنات وأعدادها وكيفية تواجدها في المناطق  المختلفة </vt:lpstr>
      <vt:lpstr>ويتضح مما سبق ان تعريف علم البيئة يكون دقيقاً كلما توجه نحو تأكيد دراسة الكائنات ألحية وعلاقتها ببعضها البعض من جهة وبمحيطها الخارجي من جهة أخرى. لذا فان علم البيئة يعرف انه العلم الذي يشمل دراسة الكائن الحي في المسكن أو مكانه الطبيعي الذي يشمل العوامل الفيزيائية و الكيمياوية والحياتية من جهة والعوامل للسلوكية من من حيث غذاؤه وفريسته من جهة والمفترس من جهة أخرى على سبيل المثال. </vt:lpstr>
      <vt:lpstr>PowerPoint Presentation</vt:lpstr>
      <vt:lpstr>علاقة علم البيئة بالعلوم الأخرى Realation of Ecology with other  sciences هناك أربعة من العلوم الحياتية لها صلة قريبة ومتداخلة بعلم البيئية وهي الوراثة والفسلجة والتطور  والسلوك. وان اكثر أنواع التطبع للأحياء المختلفة مرتبط بالبيئة التي يعيش فيها الكائن والمؤشرة في الطبيعة الفسيلوجية والسلوكية التي تؤدي دوراً مهما في البقاء.</vt:lpstr>
      <vt:lpstr> ان لعلم البيئة علاقة مع العلوم الأخرى حيث ربط بعض العلماء الحقول المختلفة في علم الأحياء وكذلك العلوم الأخرى بعلم البيئة ومثل العالم اودم علاقة علم البيئة بالعلوم البيولوجية الأخرى بكعكة البيئة حيث يقسم العلوم بصورة أفقية وعمودية اذ يتماثل علم البيئة بالقطع العمودي والذي يمثل احد العلوم الأساسية.   </vt:lpstr>
      <vt:lpstr>مخطط يوضح علاقة علم البيئة بالعلوم الأخرى</vt:lpstr>
      <vt:lpstr>لقد اعتمد علم البيئة على علوم المعرفة المختلفة كعلم المناخ والفيزياء والرياضيات والجيولوجية والاجتماع والجغرافية فعلم البيئة يرتبط ارتباطاً وثيقاً بعلم الجغرافية بكونه يبحث في تضاريس الأرض وحركة الرياح واختلاف الحرارة والضغط حالات الجفاف والرطوبة وتساقط الأمطار ومواسمها ثم معرفة اثر هذه الظواهر في حياة الكائنات الحية ومنها الأنسان.   </vt:lpstr>
      <vt:lpstr>مخطط يوضح علاقة البيئة بالعلوم الأخرى ( كعكة Odum) </vt:lpstr>
      <vt:lpstr>فروع علم البيئة Branches of Ecology  رتبط علم البيئة ارتباطا وثيقا في المكان وما يحويه من نظم حياته وعند النظر على الكرة الأرضية نلاحظ نوعين متباينين من المحيط Environment  وهما المياه التي تشكل أكثر من 70% من الكرة الأرضية واليابسة تمثل المتبقي لذا يمكن تقسيم عم البيئة إلى قسمين متميزين هما:                               </vt:lpstr>
      <vt:lpstr>PowerPoint Presentation</vt:lpstr>
      <vt:lpstr>PowerPoint Presentation</vt:lpstr>
      <vt:lpstr>أولا : علم البيئة المائية Aquatic Ecology  ويهتم هذا العلم بدراسة الأحياء المائية وعلاقتها مع بعضها البعض من جهة ومع العوامل غير الحية المحيطة بها من أخرى وقد اهتم الإنسان حديثا في دراسة البيئة المائية بخاصة دراسة البحار والمحيطات وما تخفيه من إسرار الحياة الأحياء المختلفة سواء ضمن عمود الماء او على القاع فقد بدا الاهتمام بدراسة هذا العلم في النصف الثاني من القرن العشرين وبدأت الجامعات بتدريس مثل هذا العلم بكلياتها المختصة وانشأت مراكز بحثية لدراسة البيئة المائية وقد قسمت الدراسة اعتمادا على العامل الملوحة إلى ثلاث بيئات مائية رئيسية وهي :-</vt:lpstr>
      <vt:lpstr>1- البيئة البحرية  Marine Ecology  وتشمل دراسة بيئية مائية مياه البحار والمحيطات والتي تتميز بملوحتها حيث تحوي هذه المياه على الملوحة تقدر بحدود 35 جزء بآلاف ويكون كل من ايوني الكلوريد والصوديوم هما المتغلبين من بين الايونات الأخر المتواجدة في المياه.</vt:lpstr>
      <vt:lpstr>2- بيئة المصبات Estuarine Ecology ويهتم علم البيئة المصبات في دراسة البيئة في مصبات الأنهار والتي تعد منطقة تلاقي مياه الأنهار العذبة عند جريانها إلى البحار حيث تخلط مع مياه البحار المالحة وبذلك تكون ملوحة المياه مخففة عن ملوحتها في البحار وأكثر ملوحة من المياه العذبة .</vt:lpstr>
      <vt:lpstr>3- بيئة المياه العذبة Fresh water Ecology وتشمل دراسة بيئة المياه العذبة الداخلية Inland water كما هو الحال في الأنهار والجداول كما تضم أيضا دراسة البحيرات لذا يسمى هذا العلم كذلك باللمنولوجي Limnology وتتميز المياه العذبة بملوحتها التي لأتزيد عادة عن 0,5 جزء بآلاف وفي تطور الدراسات البيئة المائية برزت الاهتمامات في دراسة بيئية المياه العذبة خلال تقسيم المياه الداخلية إلى نوعين رئيسين وهما :- ْ</vt:lpstr>
      <vt:lpstr>أ‌- بيئة المياه الراكدة Lentic environment ( Standing Water ) وتشمل البحيرات والاهوار والمستنقعات والبرك حيث تكون حركة المياه فيها نسبيا ساكنه.     ب‌- وتشمل المياه الجارية Lotic environment (  Running Water )  وتشمل الأنهار والجداول والقنوات والينابيع والتي يلاحظ فيها حركة المياه واضحة وقد تصل سرعة التيارات فيها إلى مدبات واسعة</vt:lpstr>
      <vt:lpstr>ثانيا : علم البيئة اليابسة Terrestrial Ecology يهتم هذا العلم بدراسة الكائنات الحية وعلاقته مع بعضها من جهة وبقية العوامل البيئية ذات العلاقة من جهة أخرى وذلك في أية منطقة من اليابسة وقد ركز العلماء في دراسة هذا العلم منذ نشوء علم البيئة وذلك لسهولة الوصول إلى أية منطقة في اليابسة إذا ما قورنت مع البيئة المائية واهتم العلماء في تركيز على طوبوغرافية الأرض ومواقعها المختلفة لذا تم تقسيم بيئة اليابسة إلى ما يأتي :</vt:lpstr>
      <vt:lpstr>PowerPoint Presentation</vt:lpstr>
      <vt:lpstr>1- بيئة الجبال Mountain Environment 2- بيئة الهضاب Plateau Environment 3- بيئة السهول Plainland Environment 4- بيئة التلال Hill Environment 5- بيئة الصحاري Desert Environment </vt:lpstr>
      <vt:lpstr>ويمكن تقسيم على الخواص التي تتميز فيها كل بيئة وذلك حسب الموقع حسب المواقع من خط الاستواء وكما يأتي : 1- البيئة الاستوائية Tropical Environment 2 - البيئة شبه الاستوائية Sub tropical Environment  3- بيئة المناطق المعتدلة      Temperate Environment 4 -البيئة القطبية Polar Environment</vt:lpstr>
      <vt:lpstr>كما هناك انماط مختلفة في دراسة بيئة اليابسة مثل الغابات forest أو بيئة المدن urpan  وبيئة المحاصيل crops  وبيئة المراعي grassland  وبيئة الأدغال  weeds وبيئة البساتينgreen land  وهكذا .كما يمكن تقسيم بيئة اليابسة حسب المجموعات الحياتية التصنيفية المختلفة فعلى سبيل المثال هناك بيئة الطيور وبيئة الزواحف وبيئة الحشرات وبيئة اللبائن. </vt:lpstr>
      <vt:lpstr>مكن دراسة علم البيئة من وجهة نظر أخرى مثل الاعتماد على نوع أو مجموعة أنواع من الأحياء لذا يمكن تقسيمه إلى قسمين رئيسيين وهما :  1. علم البيئة الذاتية Autecology يهتم هذا العلم في دراسة كائن حي واحد أو مجموعة من الكائنات الحية تعود إلى نفس النوع species   وذلك لدراسة علاقتها بالعوامل البيئة المحيطة من عوامل حياتية او غير حياتية . وكمثال على ذلك دراسة بيئة الإنسان أو غير حياتية أو بيئة بكتريا القولون او بيئة أشجار اليوكالبتوس وهكذا.</vt:lpstr>
      <vt:lpstr>  ظهرت علوم اخرى مثل علم البيئة الفسلجية Ecophysiology   الذي يربط العوامل البيئية بالوظائف الفسلجية وبالعلاقات المتواجدة فيها بين الكائنات الحية في منطقة أو مناطق مختلفة . كما ظهرت علوم بيئية أخر مثل علم البيئة السلوكية behavior ecology  والذي يعني بدراسة العلاقة بين سلوك الكائن الحي والعوامل البيئية المختلفة .فضلا عن ظهور دراسة الموديلات البيئية  ecological models  من خلال التقدم الواضح في العقد لأخير من القرن العشرين في مجال الحاسوب</vt:lpstr>
      <vt:lpstr>2- علم بيئة المجموع synecology ويهتم هذا العلم بدراسة المجاميع الحياتية المختلفة أي أنواع مختلفة في منطقة محددة من حيث علاقتها مع العوامل البيئية المحيطة بها مثل بيئة الغابة أو بيئة الصحراوية أو بحيرة ما أو بيئة نهر وهكذا .ويدعى هذا العلم كذلك بأنه علم بيئة الجماعة او المجتمع او بيئة الجماعي المأخوذ من أصل الكلمة الإغريقية syn ومعناها مجموعة أي العلم الذي يتعامل مع مجموعة من الكائنات أو مجموعة من العوامل </vt:lpstr>
      <vt:lpstr>وهناك تقسيم أخر لعلم البيئة اعتمادا على الكائن الحي نوعا وعددا إلى ما يأتي : 1- بيئة الفرد individual ecology- 2 - بيئة  الجماعة population ecology -3- بيئة المجتمع community ecology 4-بيئة المحيط الحيوي biosphere ecology</vt:lpstr>
      <vt:lpstr>والتقسيمات أعلاه كما هو واضح من التسمية تبدأ في بيئة الفرد أي الاهتمام في دراسة كائن حي واحد ثم بيئة المجموعة التي تخص دراسة مجموعة أفراد تابعين إلى نوع واحد ثم بيئة المجتمع التي تشمل مجموعة من الأفراد تعود إلى أنواع مختلفة في مكان محدد ثم المحيط الحيوي الذي يشمل الدراسة لمجتمعات مختلفة في مناطق اوسع قد تشمل الكرة الأرضية كلها وهكذا.</vt:lpstr>
      <vt:lpstr>كما هناك ربط بين علم البيئة ودراسة التوزيع الجغرافي للإحياء ويسمى Geographical Ecology  وعلاقة علم البيئة بالمتحجرات بما يسمى بعلم بيئة المتحجرات Paleoecology وعلم البيئي التطبيقي Applied Ecology حيث يعطي المعلومات والإجراءات التطبيقية التي يستفاد منها عمليا في حالات مختلفة مثل السيطرة على الحشرات والآفات الضارة أو المحافظة على الأحياء البرية من الانقراض أو تنمية الغابات وغيرها.</vt:lpstr>
      <vt:lpstr>شكراً لحسن الأصغاء والمتابعة</vt:lpstr>
    </vt:vector>
  </TitlesOfParts>
  <Company>Ahmed-Under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علم البيئة The Ecolog</dc:title>
  <dc:creator>ABOMOHAMED</dc:creator>
  <cp:lastModifiedBy>HP</cp:lastModifiedBy>
  <cp:revision>66</cp:revision>
  <dcterms:created xsi:type="dcterms:W3CDTF">2015-09-30T14:38:01Z</dcterms:created>
  <dcterms:modified xsi:type="dcterms:W3CDTF">2023-10-05T13:52:39Z</dcterms:modified>
</cp:coreProperties>
</file>